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2"/>
    <p:sldMasterId id="2147483662" r:id="rId3"/>
  </p:sldMasterIdLst>
  <p:notesMasterIdLst>
    <p:notesMasterId r:id="rId20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72" r:id="rId17"/>
    <p:sldId id="269" r:id="rId18"/>
    <p:sldId id="270" r:id="rId19"/>
  </p:sldIdLst>
  <p:sldSz cx="9144000" cy="5143500" type="screen16x9"/>
  <p:notesSz cx="6858000" cy="9144000"/>
  <p:embeddedFontLst>
    <p:embeddedFont>
      <p:font typeface="Average" panose="02000503040000020003" pitchFamily="2" charset="77"/>
      <p:regular r:id="rId21"/>
    </p:embeddedFont>
    <p:embeddedFont>
      <p:font typeface="Inter" panose="02000503000000020004" pitchFamily="2" charset="0"/>
      <p:regular r:id="rId22"/>
      <p:bold r:id="rId23"/>
    </p:embeddedFont>
    <p:embeddedFont>
      <p:font typeface="Oswald" pitchFamily="2" charset="77"/>
      <p:regular r:id="rId24"/>
      <p:bold r:id="rId25"/>
    </p:embeddedFont>
    <p:embeddedFont>
      <p:font typeface="Oswald Light" panose="020F0302020204030204" pitchFamily="34" charset="0"/>
      <p:regular r:id="rId26"/>
      <p:bold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  <p:embeddedFont>
      <p:font typeface="Source Serif Pro" panose="02040603050405020204" pitchFamily="18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8" roundtripDataSignature="AMtx7mh1JAW81xXDjRWYaiPv1nbngZWT5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0952"/>
  </p:normalViewPr>
  <p:slideViewPr>
    <p:cSldViewPr snapToGrid="0">
      <p:cViewPr varScale="1">
        <p:scale>
          <a:sx n="137" d="100"/>
          <a:sy n="137" d="100"/>
        </p:scale>
        <p:origin x="256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6.fntdata"/><Relationship Id="rId39" Type="http://schemas.openxmlformats.org/officeDocument/2006/relationships/presProps" Target="presProp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customschemas.google.com/relationships/presentationmetadata" Target="meta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40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11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jpg>
</file>

<file path=ppt/media/image10.gif>
</file>

<file path=ppt/media/image11.gif>
</file>

<file path=ppt/media/image2.gif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7labs.com/training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7labs.com/blog/image-classification-guide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0" name="Google Shape;15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8" name="Google Shape;22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3" name="Google Shape;233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1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### Conclusion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The most accurate model (Model_adam_swish) was the model with the swish activation function and the adam optimizer. (54.2% accuracy)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The least accurate model (Model_Adam) was the model with the relu activation function and the adam optimizer. (15.5% accuracy)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" name="Google Shape;24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The most accurate model (Model_adam_swish) was the model with the swish activation function and the adam optimizer. (54.2% accuracy)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The least accurate model (Model_Adam) was the model with the relu activation function and the adam optimizer. (15.5% accuracy)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1" name="Google Shape;25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 b="1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### Conclusion</a:t>
            </a:r>
            <a:endParaRPr sz="1050" b="1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The most accurate model (Model_adam_swish) was the model with the swish activation function and the adam optimizer. (54.2% accuracy)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The least accurate model (Model_Adam) was the model with the relu activation function and the adam optimizer. (15.5% accuracy)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—--------------------------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114/114 - 5s - loss: 1.2472 - accuracy: 0.5166 - 5s/epoch - 42ms/step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Model Loss: 1.2471790313720703, Model Accuracy: 0.5166265964508057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114/114 - 4s - loss: 1.7921 - accuracy: 0.1558 - 4s/epoch - 37ms/step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Model_Adam Loss: 1.7920674085617065, Model_Adam Accuracy: 0.15579453110694885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114/114 - 4s - loss: 1.1649 - accuracy: 0.5500 - 4s/epoch - 37ms/step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Model_swish Loss: 1.1649253368377686, Model_swish Accuracy: 0.550021231174469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14/114 - 4s - loss: 1.1808 - accuracy: 0.5424 - 4s/epoch - 37ms/step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Model_adam_swish Loss: 1.1808154582977295, Model_adam_swish Accuracy: 0.5423800945281982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114/114 - 4s - loss: 1.1758 - accuracy: 0.5465 - 4s/epoch - 39ms/step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Model_cnn Loss: 1.1758086681365967, Model_cnn Accuracy: 0.5464836359024048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 b="1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### Conclusion</a:t>
            </a:r>
            <a:endParaRPr sz="1050" b="1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The most accurate model  was the model with the swish activation function and the adam optimizer.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The model with the swish activation function and the rms optimizer was the second most accurate model.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The model with the relu activation function and the adam optimizer was the third most accurate model.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The model with the relu activation function and the rms optimizer was the fourth most accurate model.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The model with the convoluting neural network was the least accurate model.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8" name="Google Shape;25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4" name="Google Shape;26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5" name="Google Shape;165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B2B"/>
              </a:buClr>
              <a:buSzPts val="1200"/>
              <a:buFont typeface="Arial"/>
              <a:buChar char="•"/>
            </a:pPr>
            <a:r>
              <a:rPr lang="en" b="0" i="0">
                <a:solidFill>
                  <a:srgbClr val="2B2B2B"/>
                </a:solidFill>
                <a:latin typeface="Roboto"/>
                <a:ea typeface="Roboto"/>
                <a:cs typeface="Roboto"/>
                <a:sym typeface="Roboto"/>
              </a:rPr>
              <a:t>An executive summary of the project and project goals. (5 points)</a:t>
            </a:r>
            <a:endParaRPr/>
          </a:p>
          <a:p>
            <a:pPr marL="74295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B2B"/>
              </a:buClr>
              <a:buSzPts val="1200"/>
              <a:buFont typeface="Arial"/>
              <a:buChar char="•"/>
            </a:pPr>
            <a:r>
              <a:rPr lang="en" b="0" i="0">
                <a:solidFill>
                  <a:srgbClr val="2B2B2B"/>
                </a:solidFill>
                <a:latin typeface="Roboto"/>
                <a:ea typeface="Roboto"/>
                <a:cs typeface="Roboto"/>
                <a:sym typeface="Roboto"/>
              </a:rPr>
              <a:t>Explain how this project relates to fintech and machine learning.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6" name="Google Shape;166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Google Shape;17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https://www.kaggle.com/code/yassineghouzam/introduction-to-cnn-keras-0-997-top-6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https://www.kaggle.com/code/nguyendaitruongthanh/facial-emotion-detection-with-cnn</a:t>
            </a:r>
            <a:endParaRPr/>
          </a:p>
        </p:txBody>
      </p:sp>
      <p:sp>
        <p:nvSpPr>
          <p:cNvPr id="173" name="Google Shape;173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0" name="Google Shape;180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dirty="0"/>
              <a:t>Gradient Descent Visualization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150" dirty="0">
                <a:solidFill>
                  <a:srgbClr val="282829"/>
                </a:solidFill>
                <a:latin typeface="Roboto"/>
                <a:ea typeface="Roboto"/>
                <a:cs typeface="Roboto"/>
                <a:sym typeface="Roboto"/>
              </a:rPr>
              <a:t>Now here’s a short answer to your question without diving into too many of the details. Essentially, the typical optimization problem generally comes from performing something like a ML or MAP parameter estimate using some assumed parametric distribution that your data stems from. Performing a ML or MAP parameter estimate requires solving an optimization problem, so your goal is to find the </a:t>
            </a:r>
            <a:r>
              <a:rPr lang="en" sz="1150" i="1" dirty="0">
                <a:solidFill>
                  <a:srgbClr val="282829"/>
                </a:solidFill>
                <a:latin typeface="Roboto"/>
                <a:ea typeface="Roboto"/>
                <a:cs typeface="Roboto"/>
                <a:sym typeface="Roboto"/>
              </a:rPr>
              <a:t>global optimal solution</a:t>
            </a:r>
            <a:r>
              <a:rPr lang="en" sz="1150" dirty="0">
                <a:solidFill>
                  <a:srgbClr val="282829"/>
                </a:solidFill>
                <a:latin typeface="Roboto"/>
                <a:ea typeface="Roboto"/>
                <a:cs typeface="Roboto"/>
                <a:sym typeface="Roboto"/>
              </a:rPr>
              <a:t> of this! This is in essence why we strive to get as close to the global optimal solution when we use gradient descent to estimate parameters for some model.</a:t>
            </a:r>
            <a:endParaRPr sz="1150" dirty="0">
              <a:solidFill>
                <a:srgbClr val="28282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50" dirty="0">
              <a:solidFill>
                <a:srgbClr val="28282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b="1" i="0" dirty="0" err="1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RMSProp</a:t>
            </a:r>
            <a:endParaRPr b="1" i="0" dirty="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b="0" i="0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The problem of </a:t>
            </a:r>
            <a:r>
              <a:rPr lang="en" b="0" i="0" dirty="0" err="1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AdaGrad</a:t>
            </a:r>
            <a:r>
              <a:rPr lang="en" b="0" i="0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, however, is that it is incredibly slow. This is because the </a:t>
            </a:r>
            <a:r>
              <a:rPr lang="en" b="0" i="1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sum of gradient squared</a:t>
            </a:r>
            <a:r>
              <a:rPr lang="en" b="0" i="0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 only grows and never shrinks. </a:t>
            </a:r>
            <a:r>
              <a:rPr lang="en" b="0" i="0" dirty="0" err="1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RMSProp</a:t>
            </a:r>
            <a:r>
              <a:rPr lang="en" b="0" i="0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 (for </a:t>
            </a:r>
            <a:r>
              <a:rPr lang="en" b="1" i="0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R</a:t>
            </a:r>
            <a:r>
              <a:rPr lang="en" b="0" i="0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oot </a:t>
            </a:r>
            <a:r>
              <a:rPr lang="en" b="1" i="0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M</a:t>
            </a:r>
            <a:r>
              <a:rPr lang="en" b="0" i="0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ean </a:t>
            </a:r>
            <a:r>
              <a:rPr lang="en" b="1" i="0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S</a:t>
            </a:r>
            <a:r>
              <a:rPr lang="en" b="0" i="0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quare </a:t>
            </a:r>
            <a:r>
              <a:rPr lang="en" b="1" i="0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Prop</a:t>
            </a:r>
            <a:r>
              <a:rPr lang="en" b="0" i="0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agation) fixes this issue by adding a decay factor.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b="1" i="0" dirty="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Adam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b="0" i="0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Last but not least, Adam (short for </a:t>
            </a:r>
            <a:r>
              <a:rPr lang="en" b="1" i="0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Ada</a:t>
            </a:r>
            <a:r>
              <a:rPr lang="en" b="0" i="0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ptive </a:t>
            </a:r>
            <a:r>
              <a:rPr lang="en" b="1" i="0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M</a:t>
            </a:r>
            <a:r>
              <a:rPr lang="en" b="0" i="0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oment Estimation) takes the best of both worlds of Momentum and </a:t>
            </a:r>
            <a:r>
              <a:rPr lang="en" b="0" i="0" dirty="0" err="1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RMSProp</a:t>
            </a:r>
            <a:r>
              <a:rPr lang="en" b="0" i="0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dirty="0"/>
              <a:t>Resource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dirty="0"/>
              <a:t>https://</a:t>
            </a:r>
            <a:r>
              <a:rPr lang="en" dirty="0" err="1"/>
              <a:t>towardsdatascience.com</a:t>
            </a:r>
            <a:r>
              <a:rPr lang="en" dirty="0"/>
              <a:t>/a-visual-explanation-of-gradient-descent-methods-momentum-adagrad-rmsprop-adam-f898b102325c</a:t>
            </a:r>
            <a:endParaRPr dirty="0"/>
          </a:p>
        </p:txBody>
      </p:sp>
      <p:sp>
        <p:nvSpPr>
          <p:cNvPr id="203" name="Google Shape;203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b="0" i="0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  <a:t>As we can see from the above Figure, the gradient values are only significant for range -3 to 3, and the graph gets much flatter in other regions. </a:t>
            </a:r>
            <a:br>
              <a:rPr lang="en" b="0" i="0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</a:br>
            <a:endParaRPr b="0" i="0">
              <a:solidFill>
                <a:srgbClr val="06091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b="0" i="0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  <a:t>It implies that for values greater than 3 or less than -3, the function will have very small gradients. As the gradient value approaches zero, the network ceases to learn and suffers from the </a:t>
            </a:r>
            <a:r>
              <a:rPr lang="en" b="0" i="1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  <a:t>Vanishing gradient</a:t>
            </a:r>
            <a:r>
              <a:rPr lang="en" b="0" i="0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  <a:t> problem.</a:t>
            </a:r>
            <a:br>
              <a:rPr lang="en" b="0" i="0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</a:br>
            <a:endParaRPr b="0" i="0">
              <a:solidFill>
                <a:srgbClr val="06091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0A13"/>
              </a:buClr>
              <a:buSzPts val="1200"/>
              <a:buFont typeface="Arial"/>
              <a:buChar char="•"/>
            </a:pPr>
            <a:r>
              <a:rPr lang="en" b="0" i="0">
                <a:solidFill>
                  <a:srgbClr val="080A13"/>
                </a:solidFill>
                <a:latin typeface="Inter"/>
                <a:ea typeface="Inter"/>
                <a:cs typeface="Inter"/>
                <a:sym typeface="Inter"/>
              </a:rPr>
              <a:t>The output of the logistic function is not symmetric around zero. So the output of all the neurons will be of the same sign. This makes the </a:t>
            </a:r>
            <a:r>
              <a:rPr lang="en" b="0" i="0" u="sng" strike="noStrike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training of the neural network</a:t>
            </a:r>
            <a:r>
              <a:rPr lang="en" b="0" i="0">
                <a:solidFill>
                  <a:srgbClr val="080A13"/>
                </a:solidFill>
                <a:latin typeface="Inter"/>
                <a:ea typeface="Inter"/>
                <a:cs typeface="Inter"/>
                <a:sym typeface="Inter"/>
              </a:rPr>
              <a:t> more difficult and unstable.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0" name="Google Shape;210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8" name="Google Shape;218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b="0" i="0" dirty="0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  <a:t>Although it gives an impression of a linear function, </a:t>
            </a:r>
            <a:r>
              <a:rPr lang="en" b="0" i="0" dirty="0" err="1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  <a:t>ReLU</a:t>
            </a:r>
            <a:r>
              <a:rPr lang="en" b="0" i="0" dirty="0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  <a:t> has a derivative function and allows for backpropagation while simultaneously making it computationally efficient. </a:t>
            </a:r>
            <a:br>
              <a:rPr lang="en" b="0" i="0" dirty="0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</a:br>
            <a:endParaRPr b="0" i="0" dirty="0">
              <a:solidFill>
                <a:srgbClr val="06091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b="0" i="0" dirty="0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  <a:t>The main catch here is that the </a:t>
            </a:r>
            <a:r>
              <a:rPr lang="en" b="0" i="0" dirty="0" err="1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  <a:t>ReLU</a:t>
            </a:r>
            <a:r>
              <a:rPr lang="en" b="0" i="0" dirty="0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  <a:t> function does not activate all the neurons at the same time. </a:t>
            </a:r>
            <a:br>
              <a:rPr lang="en" b="0" i="0" dirty="0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</a:br>
            <a:endParaRPr b="0" i="0" dirty="0">
              <a:solidFill>
                <a:srgbClr val="06091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b="0" i="0" dirty="0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  <a:t>The neurons will only be deactivated if the output of the linear transformation is less than 0.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b="0" i="0" dirty="0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  <a:t>The advantages of using </a:t>
            </a:r>
            <a:r>
              <a:rPr lang="en" b="0" i="0" dirty="0" err="1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  <a:t>ReLU</a:t>
            </a:r>
            <a:r>
              <a:rPr lang="en" b="0" i="0" dirty="0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  <a:t> as an activation function are as follows:</a:t>
            </a:r>
            <a:br>
              <a:rPr lang="en" b="0" i="0" dirty="0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</a:br>
            <a:endParaRPr b="0" i="0" dirty="0">
              <a:solidFill>
                <a:srgbClr val="06091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0A13"/>
              </a:buClr>
              <a:buSzPts val="1200"/>
              <a:buFont typeface="Arial"/>
              <a:buChar char="•"/>
            </a:pPr>
            <a:r>
              <a:rPr lang="en" b="0" i="0" dirty="0">
                <a:solidFill>
                  <a:srgbClr val="080A13"/>
                </a:solidFill>
                <a:latin typeface="Inter"/>
                <a:ea typeface="Inter"/>
                <a:cs typeface="Inter"/>
                <a:sym typeface="Inter"/>
              </a:rPr>
              <a:t>Since only a certain number of neurons are activated, the </a:t>
            </a:r>
            <a:r>
              <a:rPr lang="en" b="0" i="0" dirty="0" err="1">
                <a:solidFill>
                  <a:srgbClr val="080A13"/>
                </a:solidFill>
                <a:latin typeface="Inter"/>
                <a:ea typeface="Inter"/>
                <a:cs typeface="Inter"/>
                <a:sym typeface="Inter"/>
              </a:rPr>
              <a:t>ReLU</a:t>
            </a:r>
            <a:r>
              <a:rPr lang="en" b="0" i="0" dirty="0">
                <a:solidFill>
                  <a:srgbClr val="080A13"/>
                </a:solidFill>
                <a:latin typeface="Inter"/>
                <a:ea typeface="Inter"/>
                <a:cs typeface="Inter"/>
                <a:sym typeface="Inter"/>
              </a:rPr>
              <a:t> function is far more computationally efficient when compared to the sigmoid and tanh functions.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0A13"/>
              </a:buClr>
              <a:buSzPts val="1200"/>
              <a:buFont typeface="Arial"/>
              <a:buChar char="•"/>
            </a:pPr>
            <a:r>
              <a:rPr lang="en" b="0" i="0" dirty="0" err="1">
                <a:solidFill>
                  <a:srgbClr val="080A13"/>
                </a:solidFill>
                <a:latin typeface="Inter"/>
                <a:ea typeface="Inter"/>
                <a:cs typeface="Inter"/>
                <a:sym typeface="Inter"/>
              </a:rPr>
              <a:t>ReLU</a:t>
            </a:r>
            <a:r>
              <a:rPr lang="en" b="0" i="0" dirty="0">
                <a:solidFill>
                  <a:srgbClr val="080A13"/>
                </a:solidFill>
                <a:latin typeface="Inter"/>
                <a:ea typeface="Inter"/>
                <a:cs typeface="Inter"/>
                <a:sym typeface="Inter"/>
              </a:rPr>
              <a:t> accelerates the convergence of gradient descent towards the global minimum of the loss function due to its linear, non-saturating property.</a:t>
            </a:r>
            <a:br>
              <a:rPr lang="en" b="0" i="0" dirty="0">
                <a:solidFill>
                  <a:srgbClr val="080A13"/>
                </a:solidFill>
                <a:latin typeface="Inter"/>
                <a:ea typeface="Inter"/>
                <a:cs typeface="Inter"/>
                <a:sym typeface="Inter"/>
              </a:rPr>
            </a:br>
            <a:endParaRPr b="0" i="0" dirty="0">
              <a:solidFill>
                <a:srgbClr val="080A1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b="0" i="0" dirty="0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  <a:t>The limitations faced by this function are:</a:t>
            </a:r>
            <a:br>
              <a:rPr lang="en" b="0" i="0" dirty="0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</a:br>
            <a:endParaRPr b="0" i="0" dirty="0">
              <a:solidFill>
                <a:srgbClr val="06091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0A13"/>
              </a:buClr>
              <a:buSzPts val="1200"/>
              <a:buFont typeface="Arial"/>
              <a:buChar char="•"/>
            </a:pPr>
            <a:r>
              <a:rPr lang="en" b="0" i="0" dirty="0">
                <a:solidFill>
                  <a:srgbClr val="080A13"/>
                </a:solidFill>
                <a:latin typeface="Inter"/>
                <a:ea typeface="Inter"/>
                <a:cs typeface="Inter"/>
                <a:sym typeface="Inter"/>
              </a:rPr>
              <a:t>The Dying </a:t>
            </a:r>
            <a:r>
              <a:rPr lang="en" b="0" i="0" dirty="0" err="1">
                <a:solidFill>
                  <a:srgbClr val="080A13"/>
                </a:solidFill>
                <a:latin typeface="Inter"/>
                <a:ea typeface="Inter"/>
                <a:cs typeface="Inter"/>
                <a:sym typeface="Inter"/>
              </a:rPr>
              <a:t>ReLU</a:t>
            </a:r>
            <a:r>
              <a:rPr lang="en" b="0" i="0" dirty="0">
                <a:solidFill>
                  <a:srgbClr val="080A13"/>
                </a:solidFill>
                <a:latin typeface="Inter"/>
                <a:ea typeface="Inter"/>
                <a:cs typeface="Inter"/>
                <a:sym typeface="Inter"/>
              </a:rPr>
              <a:t> problem, which I explained below.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dirty="0"/>
              <a:t>---------------------------------------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dirty="0"/>
              <a:t>Swish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b="0" i="0" dirty="0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  <a:t>It is a self-gated activation function developed by researchers at Google. </a:t>
            </a:r>
            <a:br>
              <a:rPr lang="en" b="0" i="0" dirty="0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</a:br>
            <a:endParaRPr b="0" i="0" dirty="0">
              <a:solidFill>
                <a:srgbClr val="06091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b="0" i="0" dirty="0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  <a:t>Swish consistently matches or outperforms </a:t>
            </a:r>
            <a:r>
              <a:rPr lang="en" b="0" i="0" dirty="0" err="1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  <a:t>ReLU</a:t>
            </a:r>
            <a:r>
              <a:rPr lang="en" b="0" i="0" dirty="0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  <a:t> activation function on deep networks applied to various challenging domains such as </a:t>
            </a:r>
            <a:r>
              <a:rPr lang="en" b="0" i="0" u="sng" strike="noStrike" dirty="0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image classification</a:t>
            </a:r>
            <a:r>
              <a:rPr lang="en" b="0" i="0" dirty="0">
                <a:solidFill>
                  <a:srgbClr val="060913"/>
                </a:solidFill>
                <a:latin typeface="Inter"/>
                <a:ea typeface="Inter"/>
                <a:cs typeface="Inter"/>
                <a:sym typeface="Inter"/>
              </a:rPr>
              <a:t>, machine translation etc. 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219" name="Google Shape;219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7"/>
          <p:cNvSpPr txBox="1">
            <a:spLocks noGrp="1"/>
          </p:cNvSpPr>
          <p:nvPr>
            <p:ph type="ctrTitle"/>
          </p:nvPr>
        </p:nvSpPr>
        <p:spPr>
          <a:xfrm>
            <a:off x="1072209" y="760488"/>
            <a:ext cx="5785791" cy="244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swald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7"/>
          <p:cNvSpPr txBox="1">
            <a:spLocks noGrp="1"/>
          </p:cNvSpPr>
          <p:nvPr>
            <p:ph type="subTitle" idx="1"/>
          </p:nvPr>
        </p:nvSpPr>
        <p:spPr>
          <a:xfrm>
            <a:off x="1072209" y="3636348"/>
            <a:ext cx="5785791" cy="814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400"/>
            </a:lvl1pPr>
            <a:lvl2pPr lvl="1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Oswald Light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Oswald Light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4" name="Google Shape;14;p17"/>
          <p:cNvSpPr txBox="1">
            <a:spLocks noGrp="1"/>
          </p:cNvSpPr>
          <p:nvPr>
            <p:ph type="dt" idx="10"/>
          </p:nvPr>
        </p:nvSpPr>
        <p:spPr>
          <a:xfrm rot="5400000">
            <a:off x="7853315" y="3668489"/>
            <a:ext cx="2004971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7"/>
          <p:cNvSpPr txBox="1">
            <a:spLocks noGrp="1"/>
          </p:cNvSpPr>
          <p:nvPr>
            <p:ph type="ftr" idx="11"/>
          </p:nvPr>
        </p:nvSpPr>
        <p:spPr>
          <a:xfrm rot="5400000">
            <a:off x="7854766" y="1207420"/>
            <a:ext cx="20020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7"/>
          <p:cNvSpPr txBox="1">
            <a:spLocks noGrp="1"/>
          </p:cNvSpPr>
          <p:nvPr>
            <p:ph type="sldNum" idx="12"/>
          </p:nvPr>
        </p:nvSpPr>
        <p:spPr>
          <a:xfrm>
            <a:off x="8619681" y="2414890"/>
            <a:ext cx="472240" cy="322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" name="Google Shape;17;p17"/>
          <p:cNvCxnSpPr/>
          <p:nvPr/>
        </p:nvCxnSpPr>
        <p:spPr>
          <a:xfrm>
            <a:off x="1143000" y="3428630"/>
            <a:ext cx="728366" cy="0"/>
          </a:xfrm>
          <a:prstGeom prst="straightConnector1">
            <a:avLst/>
          </a:prstGeom>
          <a:noFill/>
          <a:ln w="317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8"/>
          <p:cNvSpPr txBox="1">
            <a:spLocks noGrp="1"/>
          </p:cNvSpPr>
          <p:nvPr>
            <p:ph type="title"/>
          </p:nvPr>
        </p:nvSpPr>
        <p:spPr>
          <a:xfrm>
            <a:off x="1072174" y="781216"/>
            <a:ext cx="6928826" cy="646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swald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8"/>
          <p:cNvSpPr txBox="1">
            <a:spLocks noGrp="1"/>
          </p:cNvSpPr>
          <p:nvPr>
            <p:ph type="body" idx="1"/>
          </p:nvPr>
        </p:nvSpPr>
        <p:spPr>
          <a:xfrm rot="5400000">
            <a:off x="3086821" y="-342179"/>
            <a:ext cx="2899532" cy="6928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9845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Oswald Light"/>
              <a:buNone/>
              <a:defRPr>
                <a:solidFill>
                  <a:schemeClr val="lt1"/>
                </a:solidFill>
              </a:defRPr>
            </a:lvl2pPr>
            <a:lvl3pPr marL="1371600" lvl="2" indent="-28575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swald Light"/>
              <a:buNone/>
              <a:defRPr>
                <a:solidFill>
                  <a:schemeClr val="lt1"/>
                </a:solidFill>
              </a:defRPr>
            </a:lvl4pPr>
            <a:lvl5pPr marL="2286000" lvl="4" indent="-279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8"/>
          <p:cNvSpPr txBox="1">
            <a:spLocks noGrp="1"/>
          </p:cNvSpPr>
          <p:nvPr>
            <p:ph type="dt" idx="10"/>
          </p:nvPr>
        </p:nvSpPr>
        <p:spPr>
          <a:xfrm rot="5400000">
            <a:off x="7853315" y="3668489"/>
            <a:ext cx="2004971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8"/>
          <p:cNvSpPr txBox="1">
            <a:spLocks noGrp="1"/>
          </p:cNvSpPr>
          <p:nvPr>
            <p:ph type="ftr" idx="11"/>
          </p:nvPr>
        </p:nvSpPr>
        <p:spPr>
          <a:xfrm rot="5400000">
            <a:off x="7854766" y="1207420"/>
            <a:ext cx="20020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8"/>
          <p:cNvSpPr txBox="1">
            <a:spLocks noGrp="1"/>
          </p:cNvSpPr>
          <p:nvPr>
            <p:ph type="sldNum" idx="12"/>
          </p:nvPr>
        </p:nvSpPr>
        <p:spPr>
          <a:xfrm>
            <a:off x="8619681" y="2414890"/>
            <a:ext cx="472240" cy="322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9"/>
          <p:cNvSpPr txBox="1">
            <a:spLocks noGrp="1"/>
          </p:cNvSpPr>
          <p:nvPr>
            <p:ph type="title"/>
          </p:nvPr>
        </p:nvSpPr>
        <p:spPr>
          <a:xfrm rot="5400000">
            <a:off x="5781810" y="2176964"/>
            <a:ext cx="3471226" cy="1318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swald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9"/>
          <p:cNvSpPr txBox="1">
            <a:spLocks noGrp="1"/>
          </p:cNvSpPr>
          <p:nvPr>
            <p:ph type="body" idx="1"/>
          </p:nvPr>
        </p:nvSpPr>
        <p:spPr>
          <a:xfrm rot="5400000">
            <a:off x="2090888" y="-103380"/>
            <a:ext cx="3471226" cy="5879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9845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Oswald Light"/>
              <a:buNone/>
              <a:defRPr>
                <a:solidFill>
                  <a:schemeClr val="lt1"/>
                </a:solidFill>
              </a:defRPr>
            </a:lvl2pPr>
            <a:lvl3pPr marL="1371600" lvl="2" indent="-28575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swald Light"/>
              <a:buNone/>
              <a:defRPr>
                <a:solidFill>
                  <a:schemeClr val="lt1"/>
                </a:solidFill>
              </a:defRPr>
            </a:lvl4pPr>
            <a:lvl5pPr marL="2286000" lvl="4" indent="-279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29"/>
          <p:cNvSpPr txBox="1">
            <a:spLocks noGrp="1"/>
          </p:cNvSpPr>
          <p:nvPr>
            <p:ph type="dt" idx="10"/>
          </p:nvPr>
        </p:nvSpPr>
        <p:spPr>
          <a:xfrm rot="5400000">
            <a:off x="7853315" y="3668489"/>
            <a:ext cx="2004971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9"/>
          <p:cNvSpPr txBox="1">
            <a:spLocks noGrp="1"/>
          </p:cNvSpPr>
          <p:nvPr>
            <p:ph type="ftr" idx="11"/>
          </p:nvPr>
        </p:nvSpPr>
        <p:spPr>
          <a:xfrm rot="5400000">
            <a:off x="7854766" y="1207420"/>
            <a:ext cx="20020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9"/>
          <p:cNvSpPr txBox="1">
            <a:spLocks noGrp="1"/>
          </p:cNvSpPr>
          <p:nvPr>
            <p:ph type="sldNum" idx="12"/>
          </p:nvPr>
        </p:nvSpPr>
        <p:spPr>
          <a:xfrm>
            <a:off x="8619681" y="2414890"/>
            <a:ext cx="472240" cy="322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3"/>
          <p:cNvSpPr txBox="1">
            <a:spLocks noGrp="1"/>
          </p:cNvSpPr>
          <p:nvPr>
            <p:ph type="title"/>
          </p:nvPr>
        </p:nvSpPr>
        <p:spPr>
          <a:xfrm>
            <a:off x="1072174" y="784084"/>
            <a:ext cx="6928826" cy="643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3"/>
          <p:cNvSpPr txBox="1">
            <a:spLocks noGrp="1"/>
          </p:cNvSpPr>
          <p:nvPr>
            <p:ph type="body" idx="1"/>
          </p:nvPr>
        </p:nvSpPr>
        <p:spPr>
          <a:xfrm>
            <a:off x="1072174" y="1714500"/>
            <a:ext cx="6928826" cy="28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9845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swald Light"/>
              <a:buNone/>
              <a:defRPr>
                <a:solidFill>
                  <a:schemeClr val="dk1"/>
                </a:solidFill>
              </a:defRPr>
            </a:lvl2pPr>
            <a:lvl3pPr marL="1371600" lvl="2" indent="-28575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swald Light"/>
              <a:buNone/>
              <a:defRPr>
                <a:solidFill>
                  <a:schemeClr val="dk1"/>
                </a:solidFill>
              </a:defRPr>
            </a:lvl4pPr>
            <a:lvl5pPr marL="2286000" lvl="4" indent="-279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dt" idx="10"/>
          </p:nvPr>
        </p:nvSpPr>
        <p:spPr>
          <a:xfrm rot="5400000">
            <a:off x="7853315" y="3668489"/>
            <a:ext cx="2004971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3"/>
          <p:cNvSpPr txBox="1">
            <a:spLocks noGrp="1"/>
          </p:cNvSpPr>
          <p:nvPr>
            <p:ph type="ftr" idx="11"/>
          </p:nvPr>
        </p:nvSpPr>
        <p:spPr>
          <a:xfrm rot="5400000">
            <a:off x="7854766" y="1207420"/>
            <a:ext cx="20020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sldNum" idx="12"/>
          </p:nvPr>
        </p:nvSpPr>
        <p:spPr>
          <a:xfrm>
            <a:off x="8619681" y="2414890"/>
            <a:ext cx="472240" cy="322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31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04" name="Google Shape;104;p3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31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31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7" name="Google Shape;107;p31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8" name="Google Shape;108;p31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9" name="Google Shape;109;p3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2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2" name="Google Shape;112;p3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6" name="Google Shape;116;p3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3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20" name="Google Shape;120;p3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21" name="Google Shape;121;p3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3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7" name="Google Shape;127;p3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28" name="Google Shape;128;p3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3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8"/>
          <p:cNvSpPr txBox="1">
            <a:spLocks noGrp="1"/>
          </p:cNvSpPr>
          <p:nvPr>
            <p:ph type="title"/>
          </p:nvPr>
        </p:nvSpPr>
        <p:spPr>
          <a:xfrm>
            <a:off x="1072174" y="784084"/>
            <a:ext cx="6928826" cy="643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swald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8"/>
          <p:cNvSpPr txBox="1">
            <a:spLocks noGrp="1"/>
          </p:cNvSpPr>
          <p:nvPr>
            <p:ph type="body" idx="1"/>
          </p:nvPr>
        </p:nvSpPr>
        <p:spPr>
          <a:xfrm>
            <a:off x="1072174" y="1714500"/>
            <a:ext cx="6928826" cy="28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9845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Oswald Light"/>
              <a:buNone/>
              <a:defRPr>
                <a:solidFill>
                  <a:schemeClr val="lt1"/>
                </a:solidFill>
              </a:defRPr>
            </a:lvl2pPr>
            <a:lvl3pPr marL="1371600" lvl="2" indent="-28575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swald Light"/>
              <a:buNone/>
              <a:defRPr>
                <a:solidFill>
                  <a:schemeClr val="lt1"/>
                </a:solidFill>
              </a:defRPr>
            </a:lvl4pPr>
            <a:lvl5pPr marL="2286000" lvl="4" indent="-279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18"/>
          <p:cNvSpPr txBox="1">
            <a:spLocks noGrp="1"/>
          </p:cNvSpPr>
          <p:nvPr>
            <p:ph type="dt" idx="10"/>
          </p:nvPr>
        </p:nvSpPr>
        <p:spPr>
          <a:xfrm rot="5400000">
            <a:off x="7853315" y="3668489"/>
            <a:ext cx="2004971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8"/>
          <p:cNvSpPr txBox="1">
            <a:spLocks noGrp="1"/>
          </p:cNvSpPr>
          <p:nvPr>
            <p:ph type="ftr" idx="11"/>
          </p:nvPr>
        </p:nvSpPr>
        <p:spPr>
          <a:xfrm rot="5400000">
            <a:off x="7854766" y="1207420"/>
            <a:ext cx="20020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8"/>
          <p:cNvSpPr txBox="1">
            <a:spLocks noGrp="1"/>
          </p:cNvSpPr>
          <p:nvPr>
            <p:ph type="sldNum" idx="12"/>
          </p:nvPr>
        </p:nvSpPr>
        <p:spPr>
          <a:xfrm>
            <a:off x="8619681" y="2414890"/>
            <a:ext cx="472240" cy="322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8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4" name="Google Shape;134;p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5" name="Google Shape;135;p38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6" name="Google Shape;136;p38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38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3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141" name="Google Shape;141;p3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40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4" name="Google Shape;144;p40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5" name="Google Shape;145;p4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9"/>
          <p:cNvSpPr txBox="1">
            <a:spLocks noGrp="1"/>
          </p:cNvSpPr>
          <p:nvPr>
            <p:ph type="dt" idx="10"/>
          </p:nvPr>
        </p:nvSpPr>
        <p:spPr>
          <a:xfrm rot="5400000">
            <a:off x="7853315" y="3668489"/>
            <a:ext cx="2004971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9"/>
          <p:cNvSpPr txBox="1">
            <a:spLocks noGrp="1"/>
          </p:cNvSpPr>
          <p:nvPr>
            <p:ph type="ftr" idx="11"/>
          </p:nvPr>
        </p:nvSpPr>
        <p:spPr>
          <a:xfrm rot="5400000">
            <a:off x="7854766" y="1207420"/>
            <a:ext cx="20020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9"/>
          <p:cNvSpPr txBox="1">
            <a:spLocks noGrp="1"/>
          </p:cNvSpPr>
          <p:nvPr>
            <p:ph type="sldNum" idx="12"/>
          </p:nvPr>
        </p:nvSpPr>
        <p:spPr>
          <a:xfrm>
            <a:off x="8619681" y="2414890"/>
            <a:ext cx="472240" cy="322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0"/>
          <p:cNvSpPr txBox="1">
            <a:spLocks noGrp="1"/>
          </p:cNvSpPr>
          <p:nvPr>
            <p:ph type="title"/>
          </p:nvPr>
        </p:nvSpPr>
        <p:spPr>
          <a:xfrm>
            <a:off x="1075157" y="1037345"/>
            <a:ext cx="2467414" cy="1534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swald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0"/>
          <p:cNvSpPr>
            <a:spLocks noGrp="1"/>
          </p:cNvSpPr>
          <p:nvPr>
            <p:ph type="pic" idx="2"/>
          </p:nvPr>
        </p:nvSpPr>
        <p:spPr>
          <a:xfrm>
            <a:off x="4000501" y="571500"/>
            <a:ext cx="4000499" cy="4000500"/>
          </a:xfrm>
          <a:prstGeom prst="rect">
            <a:avLst/>
          </a:prstGeom>
          <a:noFill/>
          <a:ln>
            <a:noFill/>
          </a:ln>
        </p:spPr>
      </p:sp>
      <p:sp>
        <p:nvSpPr>
          <p:cNvPr id="31" name="Google Shape;31;p20"/>
          <p:cNvSpPr txBox="1">
            <a:spLocks noGrp="1"/>
          </p:cNvSpPr>
          <p:nvPr>
            <p:ph type="body" idx="1"/>
          </p:nvPr>
        </p:nvSpPr>
        <p:spPr>
          <a:xfrm>
            <a:off x="1075158" y="2737262"/>
            <a:ext cx="2432469" cy="1263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r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swald Light"/>
              <a:buNone/>
              <a:defRPr sz="1100"/>
            </a:lvl2pPr>
            <a:lvl3pPr marL="1371600" lvl="2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900"/>
            </a:lvl3pPr>
            <a:lvl4pPr marL="1828800" lvl="3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600"/>
              <a:buFont typeface="Oswald Light"/>
              <a:buNone/>
              <a:defRPr sz="800"/>
            </a:lvl4pPr>
            <a:lvl5pPr marL="2286000" lvl="4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32" name="Google Shape;32;p20"/>
          <p:cNvSpPr txBox="1">
            <a:spLocks noGrp="1"/>
          </p:cNvSpPr>
          <p:nvPr>
            <p:ph type="dt" idx="10"/>
          </p:nvPr>
        </p:nvSpPr>
        <p:spPr>
          <a:xfrm rot="5400000">
            <a:off x="7853315" y="3668489"/>
            <a:ext cx="2004971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0"/>
          <p:cNvSpPr txBox="1">
            <a:spLocks noGrp="1"/>
          </p:cNvSpPr>
          <p:nvPr>
            <p:ph type="ftr" idx="11"/>
          </p:nvPr>
        </p:nvSpPr>
        <p:spPr>
          <a:xfrm rot="5400000">
            <a:off x="7854766" y="1207420"/>
            <a:ext cx="20020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0"/>
          <p:cNvSpPr txBox="1">
            <a:spLocks noGrp="1"/>
          </p:cNvSpPr>
          <p:nvPr>
            <p:ph type="sldNum" idx="12"/>
          </p:nvPr>
        </p:nvSpPr>
        <p:spPr>
          <a:xfrm>
            <a:off x="8619681" y="2414890"/>
            <a:ext cx="472240" cy="322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1"/>
          <p:cNvSpPr txBox="1">
            <a:spLocks noGrp="1"/>
          </p:cNvSpPr>
          <p:nvPr>
            <p:ph type="title"/>
          </p:nvPr>
        </p:nvSpPr>
        <p:spPr>
          <a:xfrm>
            <a:off x="1072174" y="809363"/>
            <a:ext cx="6928826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swald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1"/>
          <p:cNvSpPr txBox="1">
            <a:spLocks noGrp="1"/>
          </p:cNvSpPr>
          <p:nvPr>
            <p:ph type="body" idx="1"/>
          </p:nvPr>
        </p:nvSpPr>
        <p:spPr>
          <a:xfrm>
            <a:off x="1072175" y="1509913"/>
            <a:ext cx="3371849" cy="528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400" b="0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lvl="1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Oswald Light"/>
              <a:buNone/>
              <a:defRPr sz="1500" b="1"/>
            </a:lvl2pPr>
            <a:lvl3pPr marL="1371600" lvl="2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400" b="1"/>
            </a:lvl3pPr>
            <a:lvl4pPr marL="1828800" lvl="3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Oswald Light"/>
              <a:buNone/>
              <a:defRPr sz="1200" b="1"/>
            </a:lvl4pPr>
            <a:lvl5pPr marL="2286000" lvl="4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38" name="Google Shape;38;p21"/>
          <p:cNvSpPr txBox="1">
            <a:spLocks noGrp="1"/>
          </p:cNvSpPr>
          <p:nvPr>
            <p:ph type="body" idx="2"/>
          </p:nvPr>
        </p:nvSpPr>
        <p:spPr>
          <a:xfrm>
            <a:off x="1072175" y="2286000"/>
            <a:ext cx="337185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9845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Oswald Light"/>
              <a:buNone/>
              <a:defRPr>
                <a:solidFill>
                  <a:schemeClr val="lt1"/>
                </a:solidFill>
              </a:defRPr>
            </a:lvl2pPr>
            <a:lvl3pPr marL="1371600" lvl="2" indent="-28575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swald Light"/>
              <a:buNone/>
              <a:defRPr>
                <a:solidFill>
                  <a:schemeClr val="lt1"/>
                </a:solidFill>
              </a:defRPr>
            </a:lvl4pPr>
            <a:lvl5pPr marL="2286000" lvl="4" indent="-279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21"/>
          <p:cNvSpPr txBox="1">
            <a:spLocks noGrp="1"/>
          </p:cNvSpPr>
          <p:nvPr>
            <p:ph type="body" idx="3"/>
          </p:nvPr>
        </p:nvSpPr>
        <p:spPr>
          <a:xfrm>
            <a:off x="4629150" y="1509911"/>
            <a:ext cx="3371850" cy="528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400" b="0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lvl="1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Oswald Light"/>
              <a:buNone/>
              <a:defRPr sz="1500" b="1"/>
            </a:lvl2pPr>
            <a:lvl3pPr marL="1371600" lvl="2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400" b="1"/>
            </a:lvl3pPr>
            <a:lvl4pPr marL="1828800" lvl="3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Oswald Light"/>
              <a:buNone/>
              <a:defRPr sz="1200" b="1"/>
            </a:lvl4pPr>
            <a:lvl5pPr marL="2286000" lvl="4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40" name="Google Shape;40;p21"/>
          <p:cNvSpPr txBox="1">
            <a:spLocks noGrp="1"/>
          </p:cNvSpPr>
          <p:nvPr>
            <p:ph type="body" idx="4"/>
          </p:nvPr>
        </p:nvSpPr>
        <p:spPr>
          <a:xfrm>
            <a:off x="4629150" y="2286000"/>
            <a:ext cx="337185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9845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Oswald Light"/>
              <a:buNone/>
              <a:defRPr>
                <a:solidFill>
                  <a:schemeClr val="lt1"/>
                </a:solidFill>
              </a:defRPr>
            </a:lvl2pPr>
            <a:lvl3pPr marL="1371600" lvl="2" indent="-28575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swald Light"/>
              <a:buNone/>
              <a:defRPr>
                <a:solidFill>
                  <a:schemeClr val="lt1"/>
                </a:solidFill>
              </a:defRPr>
            </a:lvl4pPr>
            <a:lvl5pPr marL="2286000" lvl="4" indent="-279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21"/>
          <p:cNvSpPr txBox="1">
            <a:spLocks noGrp="1"/>
          </p:cNvSpPr>
          <p:nvPr>
            <p:ph type="dt" idx="10"/>
          </p:nvPr>
        </p:nvSpPr>
        <p:spPr>
          <a:xfrm rot="5400000">
            <a:off x="7853315" y="3668489"/>
            <a:ext cx="2004971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1"/>
          <p:cNvSpPr txBox="1">
            <a:spLocks noGrp="1"/>
          </p:cNvSpPr>
          <p:nvPr>
            <p:ph type="ftr" idx="11"/>
          </p:nvPr>
        </p:nvSpPr>
        <p:spPr>
          <a:xfrm rot="5400000">
            <a:off x="7854766" y="1207420"/>
            <a:ext cx="20020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1"/>
          <p:cNvSpPr txBox="1">
            <a:spLocks noGrp="1"/>
          </p:cNvSpPr>
          <p:nvPr>
            <p:ph type="sldNum" idx="12"/>
          </p:nvPr>
        </p:nvSpPr>
        <p:spPr>
          <a:xfrm>
            <a:off x="8619681" y="2414890"/>
            <a:ext cx="472240" cy="322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4" name="Google Shape;44;p21"/>
          <p:cNvCxnSpPr/>
          <p:nvPr/>
        </p:nvCxnSpPr>
        <p:spPr>
          <a:xfrm>
            <a:off x="4703045" y="2157497"/>
            <a:ext cx="728366" cy="0"/>
          </a:xfrm>
          <a:prstGeom prst="straightConnector1">
            <a:avLst/>
          </a:prstGeom>
          <a:noFill/>
          <a:ln w="317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" name="Google Shape;45;p21"/>
          <p:cNvSpPr/>
          <p:nvPr/>
        </p:nvSpPr>
        <p:spPr>
          <a:xfrm>
            <a:off x="-878878" y="3444305"/>
            <a:ext cx="606196" cy="2922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cxnSp>
        <p:nvCxnSpPr>
          <p:cNvPr id="46" name="Google Shape;46;p21"/>
          <p:cNvCxnSpPr/>
          <p:nvPr/>
        </p:nvCxnSpPr>
        <p:spPr>
          <a:xfrm>
            <a:off x="1143000" y="2157497"/>
            <a:ext cx="728366" cy="0"/>
          </a:xfrm>
          <a:prstGeom prst="straightConnector1">
            <a:avLst/>
          </a:prstGeom>
          <a:noFill/>
          <a:ln w="317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49" name="Google Shape;49;p24"/>
          <p:cNvSpPr txBox="1">
            <a:spLocks noGrp="1"/>
          </p:cNvSpPr>
          <p:nvPr>
            <p:ph type="title"/>
          </p:nvPr>
        </p:nvSpPr>
        <p:spPr>
          <a:xfrm>
            <a:off x="1066309" y="965665"/>
            <a:ext cx="6213722" cy="2334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Oswald"/>
              <a:buNone/>
              <a:defRPr sz="3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4"/>
          <p:cNvSpPr txBox="1">
            <a:spLocks noGrp="1"/>
          </p:cNvSpPr>
          <p:nvPr>
            <p:ph type="body" idx="1"/>
          </p:nvPr>
        </p:nvSpPr>
        <p:spPr>
          <a:xfrm>
            <a:off x="1066308" y="3464780"/>
            <a:ext cx="5791692" cy="1107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Oswald Light"/>
              <a:buNone/>
              <a:defRPr sz="15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4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Oswald Light"/>
              <a:buNone/>
              <a:defRPr sz="12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24"/>
          <p:cNvSpPr txBox="1">
            <a:spLocks noGrp="1"/>
          </p:cNvSpPr>
          <p:nvPr>
            <p:ph type="dt" idx="10"/>
          </p:nvPr>
        </p:nvSpPr>
        <p:spPr>
          <a:xfrm rot="5400000">
            <a:off x="7853315" y="3668489"/>
            <a:ext cx="2004971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4"/>
          <p:cNvSpPr txBox="1">
            <a:spLocks noGrp="1"/>
          </p:cNvSpPr>
          <p:nvPr>
            <p:ph type="ftr" idx="11"/>
          </p:nvPr>
        </p:nvSpPr>
        <p:spPr>
          <a:xfrm rot="5400000">
            <a:off x="7854766" y="1207420"/>
            <a:ext cx="20020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4"/>
          <p:cNvSpPr txBox="1">
            <a:spLocks noGrp="1"/>
          </p:cNvSpPr>
          <p:nvPr>
            <p:ph type="sldNum" idx="12"/>
          </p:nvPr>
        </p:nvSpPr>
        <p:spPr>
          <a:xfrm>
            <a:off x="8619681" y="2414890"/>
            <a:ext cx="472240" cy="322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>
            <a:spLocks noGrp="1"/>
          </p:cNvSpPr>
          <p:nvPr>
            <p:ph type="title"/>
          </p:nvPr>
        </p:nvSpPr>
        <p:spPr>
          <a:xfrm>
            <a:off x="1072174" y="760058"/>
            <a:ext cx="6928826" cy="667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swald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5"/>
          <p:cNvSpPr txBox="1">
            <a:spLocks noGrp="1"/>
          </p:cNvSpPr>
          <p:nvPr>
            <p:ph type="body" idx="1"/>
          </p:nvPr>
        </p:nvSpPr>
        <p:spPr>
          <a:xfrm>
            <a:off x="1072175" y="1601674"/>
            <a:ext cx="3371850" cy="2970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9845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Oswald Light"/>
              <a:buNone/>
              <a:defRPr>
                <a:solidFill>
                  <a:schemeClr val="lt1"/>
                </a:solidFill>
              </a:defRPr>
            </a:lvl2pPr>
            <a:lvl3pPr marL="1371600" lvl="2" indent="-28575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swald Light"/>
              <a:buNone/>
              <a:defRPr>
                <a:solidFill>
                  <a:schemeClr val="lt1"/>
                </a:solidFill>
              </a:defRPr>
            </a:lvl4pPr>
            <a:lvl5pPr marL="2286000" lvl="4" indent="-279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25"/>
          <p:cNvSpPr txBox="1">
            <a:spLocks noGrp="1"/>
          </p:cNvSpPr>
          <p:nvPr>
            <p:ph type="body" idx="2"/>
          </p:nvPr>
        </p:nvSpPr>
        <p:spPr>
          <a:xfrm>
            <a:off x="4629150" y="1601674"/>
            <a:ext cx="3371850" cy="2970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9845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Oswald Light"/>
              <a:buNone/>
              <a:defRPr>
                <a:solidFill>
                  <a:schemeClr val="lt1"/>
                </a:solidFill>
              </a:defRPr>
            </a:lvl2pPr>
            <a:lvl3pPr marL="1371600" lvl="2" indent="-28575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swald Light"/>
              <a:buNone/>
              <a:defRPr>
                <a:solidFill>
                  <a:schemeClr val="lt1"/>
                </a:solidFill>
              </a:defRPr>
            </a:lvl4pPr>
            <a:lvl5pPr marL="2286000" lvl="4" indent="-279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25"/>
          <p:cNvSpPr txBox="1">
            <a:spLocks noGrp="1"/>
          </p:cNvSpPr>
          <p:nvPr>
            <p:ph type="dt" idx="10"/>
          </p:nvPr>
        </p:nvSpPr>
        <p:spPr>
          <a:xfrm rot="5400000">
            <a:off x="7853315" y="3668489"/>
            <a:ext cx="2004971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5"/>
          <p:cNvSpPr txBox="1">
            <a:spLocks noGrp="1"/>
          </p:cNvSpPr>
          <p:nvPr>
            <p:ph type="ftr" idx="11"/>
          </p:nvPr>
        </p:nvSpPr>
        <p:spPr>
          <a:xfrm rot="5400000">
            <a:off x="7854766" y="1207420"/>
            <a:ext cx="20020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sldNum" idx="12"/>
          </p:nvPr>
        </p:nvSpPr>
        <p:spPr>
          <a:xfrm>
            <a:off x="8619681" y="2414890"/>
            <a:ext cx="472240" cy="322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63" name="Google Shape;63;p26"/>
          <p:cNvSpPr txBox="1">
            <a:spLocks noGrp="1"/>
          </p:cNvSpPr>
          <p:nvPr>
            <p:ph type="title"/>
          </p:nvPr>
        </p:nvSpPr>
        <p:spPr>
          <a:xfrm>
            <a:off x="1072174" y="781216"/>
            <a:ext cx="6928826" cy="646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dt" idx="10"/>
          </p:nvPr>
        </p:nvSpPr>
        <p:spPr>
          <a:xfrm rot="5400000">
            <a:off x="7853315" y="3668489"/>
            <a:ext cx="2004971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6"/>
          <p:cNvSpPr txBox="1">
            <a:spLocks noGrp="1"/>
          </p:cNvSpPr>
          <p:nvPr>
            <p:ph type="ftr" idx="11"/>
          </p:nvPr>
        </p:nvSpPr>
        <p:spPr>
          <a:xfrm rot="5400000">
            <a:off x="7854766" y="1207420"/>
            <a:ext cx="20020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6"/>
          <p:cNvSpPr txBox="1">
            <a:spLocks noGrp="1"/>
          </p:cNvSpPr>
          <p:nvPr>
            <p:ph type="sldNum" idx="12"/>
          </p:nvPr>
        </p:nvSpPr>
        <p:spPr>
          <a:xfrm>
            <a:off x="8619681" y="2414890"/>
            <a:ext cx="472240" cy="322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7"/>
          <p:cNvSpPr txBox="1">
            <a:spLocks noGrp="1"/>
          </p:cNvSpPr>
          <p:nvPr>
            <p:ph type="title"/>
          </p:nvPr>
        </p:nvSpPr>
        <p:spPr>
          <a:xfrm>
            <a:off x="1082805" y="1169208"/>
            <a:ext cx="2459767" cy="13981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swald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7"/>
          <p:cNvSpPr txBox="1">
            <a:spLocks noGrp="1"/>
          </p:cNvSpPr>
          <p:nvPr>
            <p:ph type="body" idx="1"/>
          </p:nvPr>
        </p:nvSpPr>
        <p:spPr>
          <a:xfrm>
            <a:off x="4000500" y="571500"/>
            <a:ext cx="4000499" cy="40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3429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2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swald Light"/>
              <a:buNone/>
              <a:defRPr sz="1800">
                <a:solidFill>
                  <a:schemeClr val="lt1"/>
                </a:solidFill>
              </a:defRPr>
            </a:lvl2pPr>
            <a:lvl3pPr marL="1371600" lvl="2" indent="-31115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Char char="•"/>
              <a:defRPr sz="15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swald Light"/>
              <a:buNone/>
              <a:defRPr sz="1400">
                <a:solidFill>
                  <a:schemeClr val="lt1"/>
                </a:solidFill>
              </a:defRPr>
            </a:lvl4pPr>
            <a:lvl5pPr marL="2286000" lvl="4" indent="-29845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 sz="1400">
                <a:solidFill>
                  <a:schemeClr val="lt1"/>
                </a:solidFill>
              </a:defRPr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body" idx="2"/>
          </p:nvPr>
        </p:nvSpPr>
        <p:spPr>
          <a:xfrm>
            <a:off x="1082806" y="2737262"/>
            <a:ext cx="2424822" cy="1450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r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swald Light"/>
              <a:buNone/>
              <a:defRPr sz="1100"/>
            </a:lvl2pPr>
            <a:lvl3pPr marL="1371600" lvl="2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900"/>
            </a:lvl3pPr>
            <a:lvl4pPr marL="1828800" lvl="3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600"/>
              <a:buFont typeface="Oswald Light"/>
              <a:buNone/>
              <a:defRPr sz="800"/>
            </a:lvl4pPr>
            <a:lvl5pPr marL="2286000" lvl="4" indent="-228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dt" idx="10"/>
          </p:nvPr>
        </p:nvSpPr>
        <p:spPr>
          <a:xfrm rot="5400000">
            <a:off x="7853315" y="3668489"/>
            <a:ext cx="2004971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7"/>
          <p:cNvSpPr txBox="1">
            <a:spLocks noGrp="1"/>
          </p:cNvSpPr>
          <p:nvPr>
            <p:ph type="ftr" idx="11"/>
          </p:nvPr>
        </p:nvSpPr>
        <p:spPr>
          <a:xfrm rot="5400000">
            <a:off x="7854766" y="1207420"/>
            <a:ext cx="20020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7"/>
          <p:cNvSpPr txBox="1">
            <a:spLocks noGrp="1"/>
          </p:cNvSpPr>
          <p:nvPr>
            <p:ph type="sldNum" idx="12"/>
          </p:nvPr>
        </p:nvSpPr>
        <p:spPr>
          <a:xfrm>
            <a:off x="8619681" y="2414890"/>
            <a:ext cx="472240" cy="322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6"/>
          <p:cNvSpPr txBox="1">
            <a:spLocks noGrp="1"/>
          </p:cNvSpPr>
          <p:nvPr>
            <p:ph type="title"/>
          </p:nvPr>
        </p:nvSpPr>
        <p:spPr>
          <a:xfrm>
            <a:off x="1072174" y="781216"/>
            <a:ext cx="6928826" cy="646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swald"/>
              <a:buNone/>
              <a:defRPr sz="21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6"/>
          <p:cNvSpPr txBox="1">
            <a:spLocks noGrp="1"/>
          </p:cNvSpPr>
          <p:nvPr>
            <p:ph type="body" idx="1"/>
          </p:nvPr>
        </p:nvSpPr>
        <p:spPr>
          <a:xfrm>
            <a:off x="1072174" y="1714499"/>
            <a:ext cx="6928826" cy="2857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298450" algn="l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1pPr>
            <a:lvl2pPr marL="914400" marR="0" lvl="1" indent="-228600" algn="l" rtl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Oswald Light"/>
              <a:buNone/>
              <a:defRPr sz="1200" b="1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2pPr>
            <a:lvl3pPr marL="1371600" marR="0" lvl="2" indent="-285750" algn="l" rtl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3pPr>
            <a:lvl4pPr marL="1828800" marR="0" lvl="3" indent="-228600" algn="l" rtl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swald Light"/>
              <a:buNone/>
              <a:defRPr sz="900" b="1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4pPr>
            <a:lvl5pPr marL="2286000" marR="0" lvl="4" indent="-279400" algn="l" rtl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Char char="•"/>
              <a:defRPr sz="9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9pPr>
          </a:lstStyle>
          <a:p>
            <a:endParaRPr/>
          </a:p>
        </p:txBody>
      </p:sp>
      <p:sp>
        <p:nvSpPr>
          <p:cNvPr id="8" name="Google Shape;8;p16"/>
          <p:cNvSpPr txBox="1">
            <a:spLocks noGrp="1"/>
          </p:cNvSpPr>
          <p:nvPr>
            <p:ph type="dt" idx="10"/>
          </p:nvPr>
        </p:nvSpPr>
        <p:spPr>
          <a:xfrm rot="5400000">
            <a:off x="7853315" y="3668489"/>
            <a:ext cx="2004971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500" b="1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9pPr>
          </a:lstStyle>
          <a:p>
            <a:endParaRPr/>
          </a:p>
        </p:txBody>
      </p:sp>
      <p:sp>
        <p:nvSpPr>
          <p:cNvPr id="9" name="Google Shape;9;p16"/>
          <p:cNvSpPr txBox="1">
            <a:spLocks noGrp="1"/>
          </p:cNvSpPr>
          <p:nvPr>
            <p:ph type="ftr" idx="11"/>
          </p:nvPr>
        </p:nvSpPr>
        <p:spPr>
          <a:xfrm rot="5400000">
            <a:off x="7854766" y="1207420"/>
            <a:ext cx="20020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500" b="1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9pPr>
          </a:lstStyle>
          <a:p>
            <a:endParaRPr/>
          </a:p>
        </p:txBody>
      </p:sp>
      <p:sp>
        <p:nvSpPr>
          <p:cNvPr id="10" name="Google Shape;10;p16"/>
          <p:cNvSpPr txBox="1">
            <a:spLocks noGrp="1"/>
          </p:cNvSpPr>
          <p:nvPr>
            <p:ph type="sldNum" idx="12"/>
          </p:nvPr>
        </p:nvSpPr>
        <p:spPr>
          <a:xfrm>
            <a:off x="8619681" y="2414890"/>
            <a:ext cx="472240" cy="322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title"/>
          </p:nvPr>
        </p:nvSpPr>
        <p:spPr>
          <a:xfrm>
            <a:off x="1072174" y="781216"/>
            <a:ext cx="6928826" cy="646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body" idx="1"/>
          </p:nvPr>
        </p:nvSpPr>
        <p:spPr>
          <a:xfrm>
            <a:off x="1072174" y="1714499"/>
            <a:ext cx="6928826" cy="2857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298450" algn="l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1pPr>
            <a:lvl2pPr marL="914400" marR="0" lvl="1" indent="-228600" algn="l" rtl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swald Light"/>
              <a:buNone/>
              <a:defRPr sz="1200" b="1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2pPr>
            <a:lvl3pPr marL="1371600" marR="0" lvl="2" indent="-285750" algn="l" rtl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3pPr>
            <a:lvl4pPr marL="1828800" marR="0" lvl="3" indent="-228600" algn="l" rtl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swald Light"/>
              <a:buNone/>
              <a:defRPr sz="900" b="1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4pPr>
            <a:lvl5pPr marL="2286000" marR="0" lvl="4" indent="-279400" algn="l" rtl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9pPr>
          </a:lstStyle>
          <a:p>
            <a:endParaRPr/>
          </a:p>
        </p:txBody>
      </p:sp>
      <p:sp>
        <p:nvSpPr>
          <p:cNvPr id="89" name="Google Shape;89;p22"/>
          <p:cNvSpPr txBox="1">
            <a:spLocks noGrp="1"/>
          </p:cNvSpPr>
          <p:nvPr>
            <p:ph type="dt" idx="10"/>
          </p:nvPr>
        </p:nvSpPr>
        <p:spPr>
          <a:xfrm rot="5400000">
            <a:off x="7853315" y="3668489"/>
            <a:ext cx="2004971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500" b="1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9pPr>
          </a:lstStyle>
          <a:p>
            <a:endParaRPr/>
          </a:p>
        </p:txBody>
      </p:sp>
      <p:sp>
        <p:nvSpPr>
          <p:cNvPr id="90" name="Google Shape;90;p22"/>
          <p:cNvSpPr txBox="1">
            <a:spLocks noGrp="1"/>
          </p:cNvSpPr>
          <p:nvPr>
            <p:ph type="ftr" idx="11"/>
          </p:nvPr>
        </p:nvSpPr>
        <p:spPr>
          <a:xfrm rot="5400000">
            <a:off x="7854766" y="1207420"/>
            <a:ext cx="20020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500" b="1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swald Light"/>
                <a:ea typeface="Oswald Light"/>
                <a:cs typeface="Oswald Light"/>
                <a:sym typeface="Oswald Light"/>
              </a:defRPr>
            </a:lvl9pPr>
          </a:lstStyle>
          <a:p>
            <a:endParaRPr/>
          </a:p>
        </p:txBody>
      </p:sp>
      <p:sp>
        <p:nvSpPr>
          <p:cNvPr id="91" name="Google Shape;91;p22"/>
          <p:cNvSpPr txBox="1">
            <a:spLocks noGrp="1"/>
          </p:cNvSpPr>
          <p:nvPr>
            <p:ph type="sldNum" idx="12"/>
          </p:nvPr>
        </p:nvSpPr>
        <p:spPr>
          <a:xfrm>
            <a:off x="8619681" y="2414890"/>
            <a:ext cx="472240" cy="322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0" name="Google Shape;100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01" name="Google Shape;101;p3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nguyendaitruongthanh/facial-emotion-detection-with-cnn/data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pic>
        <p:nvPicPr>
          <p:cNvPr id="153" name="Google Shape;153;p1" descr="An abstract burst of blue and pink"/>
          <p:cNvPicPr preferRelativeResize="0"/>
          <p:nvPr/>
        </p:nvPicPr>
        <p:blipFill rotWithShape="1">
          <a:blip r:embed="rId3">
            <a:alphaModFix amt="50000"/>
          </a:blip>
          <a:srcRect/>
          <a:stretch/>
        </p:blipFill>
        <p:spPr>
          <a:xfrm>
            <a:off x="15" y="8"/>
            <a:ext cx="9143985" cy="5143493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"/>
          <p:cNvSpPr txBox="1">
            <a:spLocks noGrp="1"/>
          </p:cNvSpPr>
          <p:nvPr>
            <p:ph type="ctrTitle"/>
          </p:nvPr>
        </p:nvSpPr>
        <p:spPr>
          <a:xfrm>
            <a:off x="1678693" y="1068355"/>
            <a:ext cx="5785791" cy="2137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swald"/>
              <a:buNone/>
            </a:pPr>
            <a:r>
              <a:rPr lang="en"/>
              <a:t>EMOTION IDENTIFICATION THROUGH FACIAL RECOGNITION </a:t>
            </a:r>
            <a:endParaRPr/>
          </a:p>
        </p:txBody>
      </p:sp>
      <p:sp>
        <p:nvSpPr>
          <p:cNvPr id="155" name="Google Shape;155;p1"/>
          <p:cNvSpPr txBox="1">
            <a:spLocks noGrp="1"/>
          </p:cNvSpPr>
          <p:nvPr>
            <p:ph type="subTitle" idx="1"/>
          </p:nvPr>
        </p:nvSpPr>
        <p:spPr>
          <a:xfrm>
            <a:off x="1678693" y="3636348"/>
            <a:ext cx="5785791" cy="814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Project 2</a:t>
            </a:r>
            <a:endParaRPr/>
          </a:p>
        </p:txBody>
      </p:sp>
      <p:cxnSp>
        <p:nvCxnSpPr>
          <p:cNvPr id="156" name="Google Shape;156;p1"/>
          <p:cNvCxnSpPr/>
          <p:nvPr/>
        </p:nvCxnSpPr>
        <p:spPr>
          <a:xfrm>
            <a:off x="4207406" y="3433946"/>
            <a:ext cx="728366" cy="0"/>
          </a:xfrm>
          <a:prstGeom prst="straightConnector1">
            <a:avLst/>
          </a:prstGeom>
          <a:noFill/>
          <a:ln w="317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0"/>
          <p:cNvSpPr txBox="1">
            <a:spLocks noGrp="1"/>
          </p:cNvSpPr>
          <p:nvPr>
            <p:ph type="ctrTitle"/>
          </p:nvPr>
        </p:nvSpPr>
        <p:spPr>
          <a:xfrm>
            <a:off x="260447" y="1254068"/>
            <a:ext cx="3928998" cy="1087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swald"/>
              <a:buNone/>
            </a:pPr>
            <a:r>
              <a:rPr lang="en" sz="2800" dirty="0"/>
              <a:t>Which would you choose?</a:t>
            </a:r>
            <a:endParaRPr dirty="0"/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099FCDED-D5F9-AF5F-3F47-E8945BA0E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8880" y="317240"/>
            <a:ext cx="4666620" cy="436672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"/>
          <p:cNvSpPr txBox="1">
            <a:spLocks noGrp="1"/>
          </p:cNvSpPr>
          <p:nvPr>
            <p:ph type="title"/>
          </p:nvPr>
        </p:nvSpPr>
        <p:spPr>
          <a:xfrm>
            <a:off x="230527" y="590758"/>
            <a:ext cx="3277100" cy="1263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swald"/>
              <a:buNone/>
            </a:pPr>
            <a:r>
              <a:rPr lang="en" sz="3200"/>
              <a:t>Selected Model </a:t>
            </a:r>
            <a:endParaRPr/>
          </a:p>
        </p:txBody>
      </p:sp>
      <p:sp>
        <p:nvSpPr>
          <p:cNvPr id="236" name="Google Shape;236;p11"/>
          <p:cNvSpPr txBox="1">
            <a:spLocks noGrp="1"/>
          </p:cNvSpPr>
          <p:nvPr>
            <p:ph type="body" idx="1"/>
          </p:nvPr>
        </p:nvSpPr>
        <p:spPr>
          <a:xfrm>
            <a:off x="540774" y="2359742"/>
            <a:ext cx="2966853" cy="1640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85000" lnSpcReduction="20000"/>
          </a:bodyPr>
          <a:lstStyle/>
          <a:p>
            <a:pPr marL="457200" lvl="0" indent="-228600" algn="r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61919"/>
              <a:buNone/>
            </a:pPr>
            <a:r>
              <a:rPr lang="en" sz="1900"/>
              <a:t>Model_adam_swish:</a:t>
            </a:r>
            <a:endParaRPr/>
          </a:p>
          <a:p>
            <a:pPr marL="457200" lvl="0" indent="-228600" algn="r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61919"/>
              <a:buNone/>
            </a:pPr>
            <a:r>
              <a:rPr lang="en" sz="1900"/>
              <a:t>Swish Activation Function </a:t>
            </a:r>
            <a:endParaRPr/>
          </a:p>
          <a:p>
            <a:pPr marL="457200" lvl="0" indent="-228600" algn="r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61919"/>
              <a:buNone/>
            </a:pPr>
            <a:r>
              <a:rPr lang="en" sz="1900"/>
              <a:t>Adam Optimizer</a:t>
            </a:r>
            <a:endParaRPr/>
          </a:p>
          <a:p>
            <a:pPr marL="457200" lvl="0" indent="-228600" algn="r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61919"/>
              <a:buNone/>
            </a:pPr>
            <a:r>
              <a:rPr lang="en" sz="1900"/>
              <a:t>54.2% Accuracy</a:t>
            </a:r>
            <a:endParaRPr/>
          </a:p>
          <a:p>
            <a:pPr marL="457200" lvl="0" indent="-228600" algn="r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98039"/>
              <a:buNone/>
            </a:pPr>
            <a:endParaRPr/>
          </a:p>
        </p:txBody>
      </p:sp>
      <p:pic>
        <p:nvPicPr>
          <p:cNvPr id="237" name="Google Shape;237;p11" descr="BrilliantPinkDeinonychus-mobile.mp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1875" r="21874"/>
          <a:stretch/>
        </p:blipFill>
        <p:spPr>
          <a:xfrm>
            <a:off x="4000500" y="-1229"/>
            <a:ext cx="51434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1" descr="BrilliantPinkDeinonychus-mobile.mp4"/>
          <p:cNvPicPr preferRelativeResize="0"/>
          <p:nvPr/>
        </p:nvPicPr>
        <p:blipFill rotWithShape="1">
          <a:blip r:embed="rId3">
            <a:alphaModFix/>
          </a:blip>
          <a:srcRect l="21875" r="21874"/>
          <a:stretch/>
        </p:blipFill>
        <p:spPr>
          <a:xfrm>
            <a:off x="4000501" y="0"/>
            <a:ext cx="51434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2"/>
          <p:cNvSpPr txBox="1">
            <a:spLocks noGrp="1"/>
          </p:cNvSpPr>
          <p:nvPr>
            <p:ph type="title"/>
          </p:nvPr>
        </p:nvSpPr>
        <p:spPr>
          <a:xfrm>
            <a:off x="1697878" y="76115"/>
            <a:ext cx="6046200" cy="7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Confusion Matrix / Validation Generator </a:t>
            </a:r>
            <a:endParaRPr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/>
          </a:p>
        </p:txBody>
      </p:sp>
      <p:sp>
        <p:nvSpPr>
          <p:cNvPr id="244" name="Google Shape;244;p12"/>
          <p:cNvSpPr txBox="1">
            <a:spLocks noGrp="1"/>
          </p:cNvSpPr>
          <p:nvPr>
            <p:ph type="body" idx="1"/>
          </p:nvPr>
        </p:nvSpPr>
        <p:spPr>
          <a:xfrm flipH="1">
            <a:off x="8001074" y="4556525"/>
            <a:ext cx="37500" cy="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ct val="314285"/>
              <a:buNone/>
            </a:pPr>
            <a:endParaRPr/>
          </a:p>
        </p:txBody>
      </p:sp>
      <p:pic>
        <p:nvPicPr>
          <p:cNvPr id="245" name="Google Shape;245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633" y="962088"/>
            <a:ext cx="4245557" cy="41814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57366" y="962088"/>
            <a:ext cx="4886633" cy="4181412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12"/>
          <p:cNvSpPr txBox="1"/>
          <p:nvPr/>
        </p:nvSpPr>
        <p:spPr>
          <a:xfrm>
            <a:off x="355787" y="498523"/>
            <a:ext cx="3333135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Swish Activation / Adam Optimization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54.2 % Accurate</a:t>
            </a:r>
            <a:endParaRPr/>
          </a:p>
        </p:txBody>
      </p:sp>
      <p:sp>
        <p:nvSpPr>
          <p:cNvPr id="248" name="Google Shape;248;p12"/>
          <p:cNvSpPr txBox="1"/>
          <p:nvPr/>
        </p:nvSpPr>
        <p:spPr>
          <a:xfrm>
            <a:off x="4886634" y="523707"/>
            <a:ext cx="3572555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Relu Activation / Adam Optimization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15.5 %Accurate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3"/>
          <p:cNvSpPr txBox="1">
            <a:spLocks noGrp="1"/>
          </p:cNvSpPr>
          <p:nvPr>
            <p:ph type="title"/>
          </p:nvPr>
        </p:nvSpPr>
        <p:spPr>
          <a:xfrm>
            <a:off x="1053039" y="195688"/>
            <a:ext cx="6928826" cy="643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swald"/>
              <a:buNone/>
            </a:pPr>
            <a:r>
              <a:rPr lang="en" dirty="0"/>
              <a:t>APPROACH TO ACHIEVE PROJECT GOALS </a:t>
            </a:r>
            <a:endParaRPr dirty="0"/>
          </a:p>
        </p:txBody>
      </p:sp>
      <p:sp>
        <p:nvSpPr>
          <p:cNvPr id="254" name="Google Shape;254;p13"/>
          <p:cNvSpPr txBox="1">
            <a:spLocks noGrp="1"/>
          </p:cNvSpPr>
          <p:nvPr>
            <p:ph type="body" idx="1"/>
          </p:nvPr>
        </p:nvSpPr>
        <p:spPr>
          <a:xfrm>
            <a:off x="945124" y="1615700"/>
            <a:ext cx="6928800" cy="28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8D4D94-0A68-E46A-F9C8-485958DCF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587" y="938254"/>
            <a:ext cx="6819730" cy="377587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26ECB-F97D-C86D-01C4-E9E6F30DD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60159885-6323-5D1A-549B-53F802D1AAD7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l="21250" r="21250"/>
          <a:stretch/>
        </p:blipFill>
        <p:spPr>
          <a:xfrm>
            <a:off x="1900363" y="571500"/>
            <a:ext cx="6100638" cy="40005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C52235-7EBC-F6C8-6426-577805FE68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363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4"/>
          <p:cNvSpPr txBox="1">
            <a:spLocks noGrp="1"/>
          </p:cNvSpPr>
          <p:nvPr>
            <p:ph type="title"/>
          </p:nvPr>
        </p:nvSpPr>
        <p:spPr>
          <a:xfrm>
            <a:off x="1072174" y="784084"/>
            <a:ext cx="6928826" cy="643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swald"/>
              <a:buNone/>
            </a:pPr>
            <a:r>
              <a:rPr lang="en"/>
              <a:t>RESULTS &amp; CONCLUSIONS </a:t>
            </a:r>
            <a:endParaRPr/>
          </a:p>
        </p:txBody>
      </p:sp>
      <p:sp>
        <p:nvSpPr>
          <p:cNvPr id="261" name="Google Shape;261;p14"/>
          <p:cNvSpPr txBox="1">
            <a:spLocks noGrp="1"/>
          </p:cNvSpPr>
          <p:nvPr>
            <p:ph type="body" idx="1"/>
          </p:nvPr>
        </p:nvSpPr>
        <p:spPr>
          <a:xfrm>
            <a:off x="1072174" y="1714500"/>
            <a:ext cx="6928826" cy="28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We tested five different models, and concluded that the Adam Swish activation function, and Adam Relu activation function were both the most accurate models.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The most accurate model (Model_adam_swish) was the model with the swish activation function and the adam optimizer. (54.2% accuracy)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The least accurate model (Model_Adam) was the model with the relu activation function and the adam optimizer. (15.5% accuracy)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5"/>
          <p:cNvSpPr txBox="1">
            <a:spLocks noGrp="1"/>
          </p:cNvSpPr>
          <p:nvPr>
            <p:ph type="title"/>
          </p:nvPr>
        </p:nvSpPr>
        <p:spPr>
          <a:xfrm>
            <a:off x="1072174" y="784084"/>
            <a:ext cx="6928826" cy="643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swald"/>
              <a:buNone/>
            </a:pPr>
            <a:r>
              <a:rPr lang="en"/>
              <a:t>NEXT STEPS </a:t>
            </a:r>
            <a:endParaRPr/>
          </a:p>
        </p:txBody>
      </p:sp>
      <p:sp>
        <p:nvSpPr>
          <p:cNvPr id="267" name="Google Shape;267;p15"/>
          <p:cNvSpPr txBox="1">
            <a:spLocks noGrp="1"/>
          </p:cNvSpPr>
          <p:nvPr>
            <p:ph type="body" idx="1"/>
          </p:nvPr>
        </p:nvSpPr>
        <p:spPr>
          <a:xfrm>
            <a:off x="1072174" y="1714500"/>
            <a:ext cx="6928826" cy="28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203200" lvl="0" indent="-1270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More Data</a:t>
            </a:r>
            <a:endParaRPr/>
          </a:p>
          <a:p>
            <a:pPr marL="203200" lvl="0" indent="-1270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More Testing</a:t>
            </a:r>
            <a:endParaRPr/>
          </a:p>
          <a:p>
            <a:pPr marL="203200" lvl="0" indent="-1270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endParaRPr/>
          </a:p>
          <a:p>
            <a:pPr marL="203200" lvl="0" indent="-1270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Body language analysis</a:t>
            </a:r>
            <a:endParaRPr/>
          </a:p>
          <a:p>
            <a:pPr marL="203200" lvl="0" indent="-1270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endParaRPr/>
          </a:p>
          <a:p>
            <a:pPr marL="203200" lvl="0" indent="-1270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Motion capture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"/>
          <p:cNvSpPr txBox="1">
            <a:spLocks noGrp="1"/>
          </p:cNvSpPr>
          <p:nvPr>
            <p:ph type="ctrTitle"/>
          </p:nvPr>
        </p:nvSpPr>
        <p:spPr>
          <a:xfrm>
            <a:off x="672025" y="506103"/>
            <a:ext cx="5785800" cy="5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Group Members </a:t>
            </a:r>
            <a:endParaRPr/>
          </a:p>
        </p:txBody>
      </p:sp>
      <p:sp>
        <p:nvSpPr>
          <p:cNvPr id="162" name="Google Shape;162;p2"/>
          <p:cNvSpPr txBox="1">
            <a:spLocks noGrp="1"/>
          </p:cNvSpPr>
          <p:nvPr>
            <p:ph type="subTitle" idx="1"/>
          </p:nvPr>
        </p:nvSpPr>
        <p:spPr>
          <a:xfrm>
            <a:off x="730898" y="1394753"/>
            <a:ext cx="7084500" cy="19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1600"/>
              <a:t>Erick Esparza</a:t>
            </a:r>
            <a:endParaRPr sz="1600"/>
          </a:p>
          <a:p>
            <a:pPr marL="0" lvl="0" indent="0" algn="l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1600"/>
              <a:t>Michael Dionne </a:t>
            </a:r>
            <a:endParaRPr sz="1600"/>
          </a:p>
          <a:p>
            <a:pPr marL="0" lvl="0" indent="0" algn="l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Sterling Davis</a:t>
            </a:r>
            <a:endParaRPr sz="1600"/>
          </a:p>
          <a:p>
            <a:pPr marL="0" lvl="0" indent="0" algn="l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1600"/>
              <a:t>Leo</a:t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"/>
          <p:cNvSpPr txBox="1">
            <a:spLocks noGrp="1"/>
          </p:cNvSpPr>
          <p:nvPr>
            <p:ph type="title"/>
          </p:nvPr>
        </p:nvSpPr>
        <p:spPr>
          <a:xfrm>
            <a:off x="1072174" y="784084"/>
            <a:ext cx="6928826" cy="643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swald"/>
              <a:buNone/>
            </a:pPr>
            <a:r>
              <a:rPr lang="en"/>
              <a:t>EXECUTIVE SUMMARY </a:t>
            </a:r>
            <a:endParaRPr/>
          </a:p>
        </p:txBody>
      </p:sp>
      <p:sp>
        <p:nvSpPr>
          <p:cNvPr id="169" name="Google Shape;169;p3"/>
          <p:cNvSpPr txBox="1">
            <a:spLocks noGrp="1"/>
          </p:cNvSpPr>
          <p:nvPr>
            <p:ph type="body" idx="1"/>
          </p:nvPr>
        </p:nvSpPr>
        <p:spPr>
          <a:xfrm>
            <a:off x="1072174" y="1714500"/>
            <a:ext cx="6928826" cy="28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203200" lvl="0" indent="-203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9D1D9"/>
              </a:buClr>
              <a:buSzPts val="1200"/>
              <a:buChar char="•"/>
            </a:pPr>
            <a:r>
              <a:rPr lang="en" sz="1300">
                <a:solidFill>
                  <a:srgbClr val="C9D1D9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Our goal was to utilize various images to source through facial recognition. </a:t>
            </a:r>
            <a:endParaRPr sz="1300">
              <a:solidFill>
                <a:srgbClr val="C9D1D9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203200" lvl="0" indent="-203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9D1D9"/>
              </a:buClr>
              <a:buSzPts val="1200"/>
              <a:buChar char="•"/>
            </a:pPr>
            <a:r>
              <a:rPr lang="en" sz="1300">
                <a:solidFill>
                  <a:srgbClr val="C9D1D9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We used a nonbinary classification model to analyze whether a person’s facial expression was happy, sad, angry, fearful, surprised or neutral. We decided to use this type of model, so that it could grant us the ability to decipher a range of emotions on a person’s face, rather than just one or two. </a:t>
            </a:r>
            <a:endParaRPr sz="1300">
              <a:solidFill>
                <a:srgbClr val="C9D1D9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203200" lvl="0" indent="-203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9D1D9"/>
              </a:buClr>
              <a:buSzPts val="1200"/>
              <a:buChar char="•"/>
            </a:pPr>
            <a:r>
              <a:rPr lang="en" sz="1300">
                <a:solidFill>
                  <a:srgbClr val="C9D1D9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By using a diverse set of tools such as Keras, Matplotlib and cb2, we were then able to predict what emotions a person may be experiencing based on a snapshot of their face. </a:t>
            </a:r>
            <a:endParaRPr sz="1300">
              <a:solidFill>
                <a:srgbClr val="C9D1D9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"/>
          <p:cNvSpPr txBox="1">
            <a:spLocks noGrp="1"/>
          </p:cNvSpPr>
          <p:nvPr>
            <p:ph type="title"/>
          </p:nvPr>
        </p:nvSpPr>
        <p:spPr>
          <a:xfrm>
            <a:off x="1072174" y="774134"/>
            <a:ext cx="69288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swald"/>
              <a:buNone/>
            </a:pPr>
            <a:r>
              <a:rPr lang="en"/>
              <a:t>DATA PREPARATION </a:t>
            </a:r>
            <a:endParaRPr/>
          </a:p>
        </p:txBody>
      </p:sp>
      <p:sp>
        <p:nvSpPr>
          <p:cNvPr id="176" name="Google Shape;176;p4"/>
          <p:cNvSpPr txBox="1">
            <a:spLocks noGrp="1"/>
          </p:cNvSpPr>
          <p:nvPr>
            <p:ph type="body" idx="1"/>
          </p:nvPr>
        </p:nvSpPr>
        <p:spPr>
          <a:xfrm>
            <a:off x="1072174" y="1714500"/>
            <a:ext cx="6928826" cy="28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203200" lvl="0" indent="-1968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C9D1D9"/>
              </a:buClr>
              <a:buSzPts val="1100"/>
              <a:buFont typeface="Arial"/>
              <a:buChar char="•"/>
            </a:pPr>
            <a:r>
              <a:rPr lang="en" b="1" i="0">
                <a:solidFill>
                  <a:srgbClr val="C9D1D9"/>
                </a:solidFill>
                <a:latin typeface="Arial"/>
                <a:ea typeface="Arial"/>
                <a:cs typeface="Arial"/>
                <a:sym typeface="Arial"/>
              </a:rPr>
              <a:t>Dataset from </a:t>
            </a:r>
            <a:r>
              <a:rPr lang="en" b="1" i="0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Kaggle</a:t>
            </a:r>
            <a:r>
              <a:rPr lang="en" b="1" i="0">
                <a:solidFill>
                  <a:srgbClr val="C9D1D9"/>
                </a:solidFill>
                <a:latin typeface="Arial"/>
                <a:ea typeface="Arial"/>
                <a:cs typeface="Arial"/>
                <a:sym typeface="Arial"/>
              </a:rPr>
              <a:t> contains different expressions of the human face (happy, sad, angry, neutral, surprise, fear, disgust)</a:t>
            </a:r>
            <a:endParaRPr/>
          </a:p>
          <a:p>
            <a:pPr marL="203200" lvl="0" indent="-196850" algn="l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rgbClr val="C9D1D9"/>
              </a:buClr>
              <a:buSzPts val="1100"/>
              <a:buFont typeface="Arial"/>
              <a:buChar char="•"/>
            </a:pPr>
            <a:r>
              <a:rPr lang="en" b="1" i="0">
                <a:solidFill>
                  <a:srgbClr val="C9D1D9"/>
                </a:solidFill>
                <a:latin typeface="Arial"/>
                <a:ea typeface="Arial"/>
                <a:cs typeface="Arial"/>
                <a:sym typeface="Arial"/>
              </a:rPr>
              <a:t>The training set contains 28,273 images and the test set contains 7,067 images of facial expressions</a:t>
            </a:r>
            <a:endParaRPr/>
          </a:p>
          <a:p>
            <a:pPr marL="203200" lvl="0" indent="-196850" algn="l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</a:pPr>
            <a:r>
              <a:rPr lang="en"/>
              <a:t>Image generation: 150 x 150 x 3, </a:t>
            </a:r>
            <a:endParaRPr/>
          </a:p>
          <a:p>
            <a:pPr marL="203200" lvl="0" indent="-196850" algn="l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</a:pPr>
            <a:r>
              <a:rPr lang="en"/>
              <a:t>Rescale to 1.0/255 to reduce resources (RGB is 0-255)</a:t>
            </a:r>
            <a:endParaRPr/>
          </a:p>
          <a:p>
            <a:pPr marL="203200" lvl="0" indent="-196850" algn="l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</a:pP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5"/>
          <p:cNvSpPr txBox="1">
            <a:spLocks noGrp="1"/>
          </p:cNvSpPr>
          <p:nvPr>
            <p:ph type="title"/>
          </p:nvPr>
        </p:nvSpPr>
        <p:spPr>
          <a:xfrm>
            <a:off x="1072174" y="784084"/>
            <a:ext cx="6928826" cy="643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swald"/>
              <a:buNone/>
            </a:pPr>
            <a:r>
              <a:rPr lang="en"/>
              <a:t>MODEL TRAINING PROCESS </a:t>
            </a:r>
            <a:endParaRPr/>
          </a:p>
        </p:txBody>
      </p:sp>
      <p:grpSp>
        <p:nvGrpSpPr>
          <p:cNvPr id="183" name="Google Shape;183;p5"/>
          <p:cNvGrpSpPr/>
          <p:nvPr/>
        </p:nvGrpSpPr>
        <p:grpSpPr>
          <a:xfrm>
            <a:off x="1072174" y="1763077"/>
            <a:ext cx="6928826" cy="2760346"/>
            <a:chOff x="0" y="64769"/>
            <a:chExt cx="9238434" cy="3680461"/>
          </a:xfrm>
        </p:grpSpPr>
        <p:sp>
          <p:nvSpPr>
            <p:cNvPr id="184" name="Google Shape;184;p5"/>
            <p:cNvSpPr/>
            <p:nvPr/>
          </p:nvSpPr>
          <p:spPr>
            <a:xfrm>
              <a:off x="0" y="64769"/>
              <a:ext cx="9238434" cy="671580"/>
            </a:xfrm>
            <a:prstGeom prst="roundRect">
              <a:avLst>
                <a:gd name="adj" fmla="val 16667"/>
              </a:avLst>
            </a:prstGeom>
            <a:solidFill>
              <a:srgbClr val="2D714A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5"/>
            <p:cNvSpPr txBox="1"/>
            <p:nvPr/>
          </p:nvSpPr>
          <p:spPr>
            <a:xfrm>
              <a:off x="32784" y="97553"/>
              <a:ext cx="9172866" cy="6060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0000" tIns="80000" rIns="80000" bIns="8000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Oswald Light"/>
                <a:buNone/>
              </a:pPr>
              <a:r>
                <a:rPr lang="en" sz="2100" b="1" i="0" u="none" strike="noStrike" cap="none">
                  <a:solidFill>
                    <a:schemeClr val="lt1"/>
                  </a:solidFill>
                  <a:latin typeface="Oswald Light"/>
                  <a:ea typeface="Oswald Light"/>
                  <a:cs typeface="Oswald Light"/>
                  <a:sym typeface="Oswald Light"/>
                </a:rPr>
                <a:t># model = RMS Optimizer, Relu Activation</a:t>
              </a:r>
              <a:endParaRPr sz="21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endParaRPr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0" y="816990"/>
              <a:ext cx="9238434" cy="671580"/>
            </a:xfrm>
            <a:prstGeom prst="roundRect">
              <a:avLst>
                <a:gd name="adj" fmla="val 16667"/>
              </a:avLst>
            </a:prstGeom>
            <a:solidFill>
              <a:srgbClr val="2D714A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5"/>
            <p:cNvSpPr txBox="1"/>
            <p:nvPr/>
          </p:nvSpPr>
          <p:spPr>
            <a:xfrm>
              <a:off x="32784" y="849774"/>
              <a:ext cx="9172866" cy="6060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0000" tIns="80000" rIns="80000" bIns="8000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Oswald Light"/>
                <a:buNone/>
              </a:pPr>
              <a:r>
                <a:rPr lang="en" sz="2100" b="1" i="0" u="none" strike="noStrike" cap="none">
                  <a:solidFill>
                    <a:schemeClr val="lt1"/>
                  </a:solidFill>
                  <a:latin typeface="Oswald Light"/>
                  <a:ea typeface="Oswald Light"/>
                  <a:cs typeface="Oswald Light"/>
                  <a:sym typeface="Oswald Light"/>
                </a:rPr>
                <a:t># model_adam = ADAM optimizer, Relu Activation</a:t>
              </a:r>
              <a:endParaRPr sz="21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endParaRPr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0" y="1569210"/>
              <a:ext cx="9238434" cy="671580"/>
            </a:xfrm>
            <a:prstGeom prst="roundRect">
              <a:avLst>
                <a:gd name="adj" fmla="val 16667"/>
              </a:avLst>
            </a:prstGeom>
            <a:solidFill>
              <a:srgbClr val="2D714A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5"/>
            <p:cNvSpPr txBox="1"/>
            <p:nvPr/>
          </p:nvSpPr>
          <p:spPr>
            <a:xfrm>
              <a:off x="32784" y="1601994"/>
              <a:ext cx="9172866" cy="6060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0000" tIns="80000" rIns="80000" bIns="8000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Oswald Light"/>
                <a:buNone/>
              </a:pPr>
              <a:r>
                <a:rPr lang="en" sz="2100" b="1" i="0" u="none" strike="noStrike" cap="none">
                  <a:solidFill>
                    <a:schemeClr val="lt1"/>
                  </a:solidFill>
                  <a:latin typeface="Oswald Light"/>
                  <a:ea typeface="Oswald Light"/>
                  <a:cs typeface="Oswald Light"/>
                  <a:sym typeface="Oswald Light"/>
                </a:rPr>
                <a:t># model_swish = RMS Optimizer, Swish Activation</a:t>
              </a:r>
              <a:endParaRPr sz="21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endParaRPr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0" y="2321430"/>
              <a:ext cx="9238434" cy="671580"/>
            </a:xfrm>
            <a:prstGeom prst="roundRect">
              <a:avLst>
                <a:gd name="adj" fmla="val 16667"/>
              </a:avLst>
            </a:prstGeom>
            <a:solidFill>
              <a:srgbClr val="2D714A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5"/>
            <p:cNvSpPr txBox="1"/>
            <p:nvPr/>
          </p:nvSpPr>
          <p:spPr>
            <a:xfrm>
              <a:off x="32784" y="2354214"/>
              <a:ext cx="9172866" cy="6060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0000" tIns="80000" rIns="80000" bIns="8000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Oswald Light"/>
                <a:buNone/>
              </a:pPr>
              <a:r>
                <a:rPr lang="en" sz="2100" b="1" i="0" u="none" strike="noStrike" cap="none">
                  <a:solidFill>
                    <a:schemeClr val="lt1"/>
                  </a:solidFill>
                  <a:latin typeface="Oswald Light"/>
                  <a:ea typeface="Oswald Light"/>
                  <a:cs typeface="Oswald Light"/>
                  <a:sym typeface="Oswald Light"/>
                </a:rPr>
                <a:t># model_adam_swish = ADAM Optimizer, Swish Activation</a:t>
              </a:r>
              <a:endParaRPr sz="21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endParaRPr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0" y="3073650"/>
              <a:ext cx="9238434" cy="671580"/>
            </a:xfrm>
            <a:prstGeom prst="roundRect">
              <a:avLst>
                <a:gd name="adj" fmla="val 16667"/>
              </a:avLst>
            </a:prstGeom>
            <a:solidFill>
              <a:srgbClr val="2D714A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5"/>
            <p:cNvSpPr txBox="1"/>
            <p:nvPr/>
          </p:nvSpPr>
          <p:spPr>
            <a:xfrm>
              <a:off x="32784" y="3106434"/>
              <a:ext cx="9172866" cy="6060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0000" tIns="80000" rIns="80000" bIns="8000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Oswald Light"/>
                <a:buNone/>
              </a:pPr>
              <a:r>
                <a:rPr lang="en" sz="2100" b="1" i="0" u="none" strike="noStrike" cap="none">
                  <a:solidFill>
                    <a:schemeClr val="lt1"/>
                  </a:solidFill>
                  <a:latin typeface="Oswald Light"/>
                  <a:ea typeface="Oswald Light"/>
                  <a:cs typeface="Oswald Light"/>
                  <a:sym typeface="Oswald Light"/>
                </a:rPr>
                <a:t># model_CNN = Convolutional Neural Network</a:t>
              </a:r>
              <a:endParaRPr sz="2100" b="0" i="0" u="none" strike="noStrike" cap="none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"/>
          <p:cNvSpPr txBox="1">
            <a:spLocks noGrp="1"/>
          </p:cNvSpPr>
          <p:nvPr>
            <p:ph type="title"/>
          </p:nvPr>
        </p:nvSpPr>
        <p:spPr>
          <a:xfrm>
            <a:off x="1072174" y="784084"/>
            <a:ext cx="6928826" cy="643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swald"/>
              <a:buNone/>
            </a:pPr>
            <a:r>
              <a:rPr lang="en" dirty="0"/>
              <a:t>Model Training Process: Resource management </a:t>
            </a:r>
            <a:endParaRPr dirty="0"/>
          </a:p>
        </p:txBody>
      </p:sp>
      <p:sp>
        <p:nvSpPr>
          <p:cNvPr id="199" name="Google Shape;199;p6"/>
          <p:cNvSpPr txBox="1">
            <a:spLocks noGrp="1"/>
          </p:cNvSpPr>
          <p:nvPr>
            <p:ph type="body" idx="1"/>
          </p:nvPr>
        </p:nvSpPr>
        <p:spPr>
          <a:xfrm>
            <a:off x="1072174" y="1714499"/>
            <a:ext cx="5810407" cy="2503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-298450" algn="l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</a:pPr>
            <a:r>
              <a:rPr lang="en" sz="2800"/>
              <a:t>Optimizers</a:t>
            </a:r>
            <a:endParaRPr/>
          </a:p>
          <a:p>
            <a:pPr marL="457200" lvl="0" indent="-298450" algn="l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</a:pPr>
            <a:r>
              <a:rPr lang="en" sz="2800"/>
              <a:t>Vanishing Gradient Problem</a:t>
            </a:r>
            <a:endParaRPr/>
          </a:p>
          <a:p>
            <a:pPr marL="457200" lvl="0" indent="-298450" algn="l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</a:pPr>
            <a:r>
              <a:rPr lang="en" sz="2800"/>
              <a:t>Activation Function</a:t>
            </a:r>
            <a:endParaRPr/>
          </a:p>
          <a:p>
            <a:pPr marL="457200" lvl="0" indent="-228600" algn="l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99110" y="0"/>
            <a:ext cx="67448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7"/>
          <p:cNvSpPr txBox="1"/>
          <p:nvPr/>
        </p:nvSpPr>
        <p:spPr>
          <a:xfrm>
            <a:off x="0" y="519545"/>
            <a:ext cx="2399110" cy="2585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1" i="0" u="sng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rPr>
              <a:t>Optimizers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rPr>
              <a:t>Animation of 5 gradient descent methods :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75757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rPr>
              <a:t>gradient descent (cyan), momentum (magenta),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rPr>
              <a:t>AdaGrad (white), 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rPr>
              <a:t>RMSProp (green), 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rPr>
              <a:t>Adam (blue)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75757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rPr>
              <a:t>Left well is the global minimum; 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rPr>
              <a:t>right well is a local minimum.</a:t>
            </a:r>
            <a:endParaRPr sz="1400" b="0" i="0" u="none" strike="noStrike" cap="none">
              <a:solidFill>
                <a:schemeClr val="lt1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213" name="Google Shape;213;p8"/>
          <p:cNvSpPr txBox="1">
            <a:spLocks noGrp="1"/>
          </p:cNvSpPr>
          <p:nvPr>
            <p:ph type="title"/>
          </p:nvPr>
        </p:nvSpPr>
        <p:spPr>
          <a:xfrm>
            <a:off x="1072175" y="571501"/>
            <a:ext cx="3756522" cy="855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swald"/>
              <a:buNone/>
            </a:pPr>
            <a:r>
              <a:rPr lang="en"/>
              <a:t>VANISHING GRADIENT PROBLEM</a:t>
            </a:r>
            <a:endParaRPr/>
          </a:p>
        </p:txBody>
      </p:sp>
      <p:sp>
        <p:nvSpPr>
          <p:cNvPr id="214" name="Google Shape;214;p8"/>
          <p:cNvSpPr txBox="1">
            <a:spLocks noGrp="1"/>
          </p:cNvSpPr>
          <p:nvPr>
            <p:ph type="body" idx="1"/>
          </p:nvPr>
        </p:nvSpPr>
        <p:spPr>
          <a:xfrm>
            <a:off x="476775" y="1600625"/>
            <a:ext cx="4095300" cy="3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</a:pPr>
            <a:r>
              <a:rPr lang="en" b="1" u="sng"/>
              <a:t>Sigmoid Activation Function</a:t>
            </a:r>
            <a:endParaRPr/>
          </a:p>
          <a:p>
            <a:pPr marL="0" lvl="0" indent="0" algn="l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</a:pPr>
            <a:r>
              <a:rPr lang="en"/>
              <a:t>Values beyond 3 &amp; -3 are flatter so their function will have smaller gradients.</a:t>
            </a:r>
            <a:endParaRPr/>
          </a:p>
          <a:p>
            <a:pPr marL="0" lvl="0" indent="0" algn="l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</a:pPr>
            <a:r>
              <a:rPr lang="en"/>
              <a:t>Eventually reach zero.</a:t>
            </a:r>
            <a:endParaRPr/>
          </a:p>
          <a:p>
            <a:pPr marL="0" lvl="0" indent="0" algn="l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</a:pPr>
            <a:r>
              <a:rPr lang="en"/>
              <a:t>Network ceases to learn.</a:t>
            </a:r>
            <a:endParaRPr/>
          </a:p>
          <a:p>
            <a:pPr marL="0" lvl="0" indent="0" algn="l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</a:pPr>
            <a:r>
              <a:rPr lang="en"/>
              <a:t>(Logistic function is not symmetric at zero so the output will all be the same sign = unstable NN = more difficult training) </a:t>
            </a:r>
            <a:endParaRPr/>
          </a:p>
          <a:p>
            <a:pPr marL="0" lvl="0" indent="0" algn="l" rtl="0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</a:pPr>
            <a:endParaRPr/>
          </a:p>
        </p:txBody>
      </p:sp>
      <p:pic>
        <p:nvPicPr>
          <p:cNvPr id="215" name="Google Shape;215;p8" descr="The derivative of the Sigmoid Activation Function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r="11499"/>
          <a:stretch/>
        </p:blipFill>
        <p:spPr>
          <a:xfrm>
            <a:off x="4946245" y="432620"/>
            <a:ext cx="3756522" cy="3875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9"/>
          <p:cNvSpPr txBox="1">
            <a:spLocks noGrp="1"/>
          </p:cNvSpPr>
          <p:nvPr>
            <p:ph type="title"/>
          </p:nvPr>
        </p:nvSpPr>
        <p:spPr>
          <a:xfrm>
            <a:off x="1072174" y="571500"/>
            <a:ext cx="6928826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swald"/>
              <a:buNone/>
            </a:pPr>
            <a:r>
              <a:rPr lang="en"/>
              <a:t>RECTIFIED LINEAR UNIT &amp; SWISH ACTIVATION FUNCTIONS ARE COMPUTATIONALLY EFFICIENT</a:t>
            </a:r>
            <a:endParaRPr/>
          </a:p>
        </p:txBody>
      </p:sp>
      <p:sp>
        <p:nvSpPr>
          <p:cNvPr id="222" name="Google Shape;222;p9"/>
          <p:cNvSpPr txBox="1">
            <a:spLocks noGrp="1"/>
          </p:cNvSpPr>
          <p:nvPr>
            <p:ph type="body" idx="1"/>
          </p:nvPr>
        </p:nvSpPr>
        <p:spPr>
          <a:xfrm>
            <a:off x="786983" y="1189434"/>
            <a:ext cx="3657041" cy="848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 fontScale="775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78571"/>
              <a:buNone/>
            </a:pPr>
            <a:r>
              <a:rPr lang="en"/>
              <a:t>NEURONS DEACTIVATED IF OUTPUT LESS THAN ZERO.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78571"/>
              <a:buNone/>
            </a:pPr>
            <a:r>
              <a:rPr lang="en"/>
              <a:t>ACCELERATES THE CONVERGENCE TOWARDS THE GLOBAL MIN.</a:t>
            </a:r>
            <a:endParaRPr/>
          </a:p>
        </p:txBody>
      </p:sp>
      <p:sp>
        <p:nvSpPr>
          <p:cNvPr id="223" name="Google Shape;223;p9"/>
          <p:cNvSpPr txBox="1">
            <a:spLocks noGrp="1"/>
          </p:cNvSpPr>
          <p:nvPr>
            <p:ph type="body" idx="3"/>
          </p:nvPr>
        </p:nvSpPr>
        <p:spPr>
          <a:xfrm>
            <a:off x="4629150" y="1189433"/>
            <a:ext cx="3465539" cy="848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 fontScale="775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78571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78571"/>
              <a:buNone/>
            </a:pPr>
            <a:r>
              <a:rPr lang="en"/>
              <a:t>SMOOTH FUNCTION AT ZERO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78571"/>
              <a:buNone/>
            </a:pPr>
            <a:r>
              <a:rPr lang="en"/>
              <a:t>SMALL NEGATIVE VALUES ARE KEPT WHICH CAN BE RELEVANT.</a:t>
            </a:r>
            <a:endParaRPr/>
          </a:p>
        </p:txBody>
      </p:sp>
      <p:pic>
        <p:nvPicPr>
          <p:cNvPr id="224" name="Google Shape;224;p9" descr="ReLU Activation Function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072174" y="2286000"/>
            <a:ext cx="2979856" cy="2633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9" descr="Swish Activation Function"/>
          <p:cNvPicPr preferRelativeResize="0">
            <a:picLocks noGrp="1"/>
          </p:cNvPicPr>
          <p:nvPr>
            <p:ph type="body" idx="4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5021723" y="2286000"/>
            <a:ext cx="3072966" cy="27157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ortalVTI">
  <a:themeElements>
    <a:clrScheme name="Earth">
      <a:dk1>
        <a:srgbClr val="000000"/>
      </a:dk1>
      <a:lt1>
        <a:srgbClr val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ortalVTI">
  <a:themeElements>
    <a:clrScheme name="Earth">
      <a:dk1>
        <a:srgbClr val="000000"/>
      </a:dk1>
      <a:lt1>
        <a:srgbClr val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1502</Words>
  <Application>Microsoft Macintosh PowerPoint</Application>
  <PresentationFormat>On-screen Show (16:9)</PresentationFormat>
  <Paragraphs>157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Inter</vt:lpstr>
      <vt:lpstr>Arial</vt:lpstr>
      <vt:lpstr>Oswald Light</vt:lpstr>
      <vt:lpstr>Courier New</vt:lpstr>
      <vt:lpstr>Source Serif Pro</vt:lpstr>
      <vt:lpstr>Roboto</vt:lpstr>
      <vt:lpstr>Oswald</vt:lpstr>
      <vt:lpstr>Average</vt:lpstr>
      <vt:lpstr>PortalVTI</vt:lpstr>
      <vt:lpstr>PortalVTI</vt:lpstr>
      <vt:lpstr>Slate</vt:lpstr>
      <vt:lpstr>EMOTION IDENTIFICATION THROUGH FACIAL RECOGNITION </vt:lpstr>
      <vt:lpstr>Group Members </vt:lpstr>
      <vt:lpstr>EXECUTIVE SUMMARY </vt:lpstr>
      <vt:lpstr>DATA PREPARATION </vt:lpstr>
      <vt:lpstr>MODEL TRAINING PROCESS </vt:lpstr>
      <vt:lpstr>Model Training Process: Resource management </vt:lpstr>
      <vt:lpstr>PowerPoint Presentation</vt:lpstr>
      <vt:lpstr>VANISHING GRADIENT PROBLEM</vt:lpstr>
      <vt:lpstr>RECTIFIED LINEAR UNIT &amp; SWISH ACTIVATION FUNCTIONS ARE COMPUTATIONALLY EFFICIENT</vt:lpstr>
      <vt:lpstr>Which would you choose?</vt:lpstr>
      <vt:lpstr>Selected Model </vt:lpstr>
      <vt:lpstr>Confusion Matrix / Validation Generator  </vt:lpstr>
      <vt:lpstr>APPROACH TO ACHIEVE PROJECT GOALS </vt:lpstr>
      <vt:lpstr>PowerPoint Presentation</vt:lpstr>
      <vt:lpstr>RESULTS &amp; CONCLUSIONS </vt:lpstr>
      <vt:lpstr>NEXT STEPS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EMOTION IDENTIFICATION THROUGH FACIAL RECOGNITION </dc:title>
  <cp:lastModifiedBy>Michael Dionne</cp:lastModifiedBy>
  <cp:revision>1</cp:revision>
  <dcterms:modified xsi:type="dcterms:W3CDTF">2022-10-06T04:00:49Z</dcterms:modified>
</cp:coreProperties>
</file>